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8" r:id="rId25"/>
    <p:sldId id="281" r:id="rId26"/>
    <p:sldId id="282" r:id="rId27"/>
    <p:sldId id="283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7AF15-EE34-40FD-8093-9EB20AB66AF3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09031-0387-41AB-9F00-0BE8C3BA3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499DA-6FAC-4831-BA07-FCEE99F87E98}" type="slidenum">
              <a:rPr lang="ru-RU" smtClean="0">
                <a:latin typeface="Arial" charset="0"/>
              </a:rPr>
              <a:pPr/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340F24-7AF0-4FBF-B598-DFDB9FDBA4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BDAC6-1D7C-4D0F-98F9-992EDFC4D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083C9E-AEB8-4EFB-B396-7A1A96CF9B5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6DC413-331A-4719-85D0-613276B990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619672" y="332656"/>
            <a:ext cx="6950075" cy="23083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cap="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ВЫГРУЗКИ ОЯТ из ХРАНИЛИЩ ПТБ «ЛЕПСЕ»</a:t>
            </a:r>
            <a:endParaRPr lang="ru-RU" sz="48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rgey\Рабочий стол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24944"/>
            <a:ext cx="3388420" cy="28314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971600" y="66675"/>
            <a:ext cx="7948563" cy="11300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пеналов с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неизвлекаемыми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ОТВС</a:t>
            </a:r>
          </a:p>
        </p:txBody>
      </p:sp>
      <p:pic>
        <p:nvPicPr>
          <p:cNvPr id="35843" name="Рисунок 2" descr="205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268760"/>
            <a:ext cx="68405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907704" y="6309320"/>
            <a:ext cx="662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Захват головки переходника пенала хранилища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740775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пеналов с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неизвлекаемыми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ОТВС</a:t>
            </a:r>
          </a:p>
        </p:txBody>
      </p:sp>
      <p:pic>
        <p:nvPicPr>
          <p:cNvPr id="36867" name="Рисунок 2" descr="206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412776"/>
            <a:ext cx="68405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619672" y="6381328"/>
            <a:ext cx="662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Выгрузка пенала хранилища контейнером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pic>
        <p:nvPicPr>
          <p:cNvPr id="37891" name="Рисунок 3" descr="103_1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5" y="620713"/>
            <a:ext cx="5616575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187624" y="764704"/>
            <a:ext cx="331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Монтаж оборудования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508104" y="5229200"/>
            <a:ext cx="2664296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1600" dirty="0" smtClean="0">
                <a:solidFill>
                  <a:srgbClr val="000066"/>
                </a:solidFill>
              </a:rPr>
              <a:t>Пост загрузки тонкостенных пеналов</a:t>
            </a:r>
            <a:endParaRPr lang="ru-RU" sz="1600" dirty="0">
              <a:solidFill>
                <a:srgbClr val="000066"/>
              </a:solidFill>
            </a:endParaRP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 bwMode="auto">
          <a:xfrm flipH="1" flipV="1">
            <a:off x="2987824" y="3212976"/>
            <a:ext cx="2520280" cy="23270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479704" y="3861048"/>
            <a:ext cx="266429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1600" dirty="0" smtClean="0">
                <a:solidFill>
                  <a:srgbClr val="000066"/>
                </a:solidFill>
              </a:rPr>
              <a:t>Устройство для установки контейнера над кессоном</a:t>
            </a:r>
            <a:endParaRPr lang="ru-RU" sz="1600" dirty="0">
              <a:solidFill>
                <a:srgbClr val="000066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 bwMode="auto">
          <a:xfrm flipH="1" flipV="1">
            <a:off x="5076056" y="1772817"/>
            <a:ext cx="1403648" cy="2522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" descr="104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701198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1476375" y="5732463"/>
            <a:ext cx="5975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</a:rPr>
              <a:t>Подрыв ОТВС манипулятором «общего назначения</a:t>
            </a:r>
            <a:r>
              <a:rPr lang="ru-RU" i="0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i="0" dirty="0" smtClean="0">
                <a:solidFill>
                  <a:srgbClr val="7030A0"/>
                </a:solidFill>
              </a:rPr>
              <a:t>(воронка не показана)</a:t>
            </a:r>
            <a:endParaRPr lang="ru-RU" i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 descr="105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85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258888" y="5732463"/>
            <a:ext cx="6481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Подъем ОТВС манипулятором на необходимую </a:t>
            </a: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высоту</a:t>
            </a:r>
          </a:p>
          <a:p>
            <a:pPr algn="ctr"/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(воронка не показана)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 descr="106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5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258888" y="5732463"/>
            <a:ext cx="6481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Перехват ОТВС манипулятором </a:t>
            </a: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опоры</a:t>
            </a:r>
          </a:p>
          <a:p>
            <a:pPr algn="ctr"/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(воронка не показана)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" descr="107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5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1258888" y="5732463"/>
            <a:ext cx="648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Установка контейнера для выгрузки ОТВС, захват ОТВС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 descr="108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5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258888" y="5732463"/>
            <a:ext cx="648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Выгрузка ОТВС из </a:t>
            </a: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кессона контейнером</a:t>
            </a:r>
            <a:endParaRPr lang="ru-RU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043608" y="5589588"/>
            <a:ext cx="792100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Установка контейнера с ОТВС в пост загрузки тонкостенных пеналов</a:t>
            </a:r>
          </a:p>
        </p:txBody>
      </p:sp>
      <p:pic>
        <p:nvPicPr>
          <p:cNvPr id="44036" name="Рисунок 5" descr="303.bmp"/>
          <p:cNvPicPr>
            <a:picLocks noChangeAspect="1"/>
          </p:cNvPicPr>
          <p:nvPr/>
        </p:nvPicPr>
        <p:blipFill>
          <a:blip r:embed="rId2" cstate="screen"/>
          <a:srcRect l="14366" t="1503" r="23750" b="12811"/>
          <a:stretch>
            <a:fillRect/>
          </a:stretch>
        </p:blipFill>
        <p:spPr bwMode="auto">
          <a:xfrm>
            <a:off x="2124075" y="692150"/>
            <a:ext cx="47513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 descr="110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5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1258888" y="5732463"/>
            <a:ext cx="648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Загрузка ОТВС в тонкостенный пенал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548680"/>
            <a:ext cx="5832475" cy="538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900" b="1" i="0" kern="0" dirty="0">
                <a:solidFill>
                  <a:srgbClr val="00357F"/>
                </a:solidFill>
                <a:latin typeface="Times New Roman" pitchFamily="18" charset="0"/>
                <a:cs typeface="Times New Roman" pitchFamily="18" charset="0"/>
              </a:rPr>
              <a:t>Хранилище ОЯТ ПТБ «Лепсе»</a:t>
            </a:r>
          </a:p>
        </p:txBody>
      </p:sp>
      <p:pic>
        <p:nvPicPr>
          <p:cNvPr id="10243" name="Рисунок 3" descr="101.bmp"/>
          <p:cNvPicPr>
            <a:picLocks noChangeAspect="1"/>
          </p:cNvPicPr>
          <p:nvPr/>
        </p:nvPicPr>
        <p:blipFill>
          <a:blip r:embed="rId2" cstate="screen"/>
          <a:srcRect l="12207" t="3831" r="12669" b="5473"/>
          <a:stretch>
            <a:fillRect/>
          </a:stretch>
        </p:blipFill>
        <p:spPr bwMode="auto">
          <a:xfrm>
            <a:off x="2123728" y="1340768"/>
            <a:ext cx="5761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 descr="111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5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258888" y="5732463"/>
            <a:ext cx="648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ОТВС в тонкостенном пенале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 descr="112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5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258888" y="5732463"/>
            <a:ext cx="662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</a:rPr>
              <a:t>Установки крышки на тонкостенный пенал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2" descr="113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620713"/>
            <a:ext cx="6954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Заголовок 1"/>
          <p:cNvSpPr>
            <a:spLocks noGrp="1"/>
          </p:cNvSpPr>
          <p:nvPr>
            <p:ph type="title"/>
          </p:nvPr>
        </p:nvSpPr>
        <p:spPr>
          <a:xfrm>
            <a:off x="179388" y="66675"/>
            <a:ext cx="8740775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ОТВС из кессонов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1258888" y="5732463"/>
            <a:ext cx="662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Выгрузка тонкостенного пенала с </a:t>
            </a: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ОТВС контейнером</a:t>
            </a:r>
            <a:endParaRPr lang="ru-RU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827584" y="66675"/>
            <a:ext cx="8092579" cy="12740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Стенд-имитатор хранилища ПТБ «Лепсе»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773238"/>
            <a:ext cx="8507413" cy="41767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buClr>
                <a:srgbClr val="606A74"/>
              </a:buClr>
              <a:buFont typeface="Wingdings" pitchFamily="2" charset="2"/>
              <a:buChar char=""/>
              <a:defRPr/>
            </a:pPr>
            <a:endParaRPr lang="ru-RU" sz="2000" i="0" kern="0" dirty="0">
              <a:solidFill>
                <a:srgbClr val="00357F"/>
              </a:solidFill>
              <a:latin typeface="+mn-lt"/>
            </a:endParaRPr>
          </a:p>
        </p:txBody>
      </p:sp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1187624" y="1268760"/>
            <a:ext cx="7416800" cy="46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Стенд – имитатор </a:t>
            </a:r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обеспечивает теоретическую и практическую подготовку специалистов по безопасной и эффективной работе с оборудованием при выгрузке ОЯТ из хранилища ПТБ "ЛЕПСЕ", а также поддержания технической грамотности оперативного персонала: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- на заводе-изготовителе во время изготовления и сдачи оборудования;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- перед началом выполнения работ по выгрузке ОЯТ на объекте;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- при выполнении ремонта оборудования во время проведения работ по выгрузке ОЯТ на объекте;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- при моделировании нештатных ситуаций, возникающих в процессе выгрузки ОЯТ.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50825" y="426715"/>
            <a:ext cx="8669338" cy="9860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Стенд-имитатор хранилища ПТБ «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Лепсе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611560" y="6381328"/>
            <a:ext cx="820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Внешний вид стенда-имитатора</a:t>
            </a:r>
          </a:p>
        </p:txBody>
      </p:sp>
      <p:pic>
        <p:nvPicPr>
          <p:cNvPr id="50180" name="Рисунок 4" descr="Фото №1_изм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412776"/>
            <a:ext cx="583247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5000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Стенд-имитатор хранилища ПТБ «</a:t>
            </a:r>
            <a:r>
              <a:rPr lang="ru-RU" sz="320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Лепсе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755576" y="5661248"/>
            <a:ext cx="820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на пространство между верхней плитой бака хранилища и КНУ</a:t>
            </a:r>
          </a:p>
        </p:txBody>
      </p:sp>
      <p:pic>
        <p:nvPicPr>
          <p:cNvPr id="3074" name="Picture 2" descr="Рисунок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764704"/>
            <a:ext cx="7704856" cy="471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Обращение с ОЯТ в посту загрузки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83258" y="1628800"/>
          <a:ext cx="8853238" cy="2042541"/>
        </p:xfrm>
        <a:graphic>
          <a:graphicData uri="http://schemas.openxmlformats.org/presentationml/2006/ole">
            <p:oleObj spid="_x0000_s1026" name="Visio" r:id="rId3" imgW="9530312" imgH="2180278" progId="Visio.Drawing.11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4221088"/>
            <a:ext cx="799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Загрузка ОТВС, пеналов с ОТВС и ОТВС в тонкостенных пеналах в контейнер КБ-650Б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920880" cy="49053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Автомобильный контейнеровоз КамАЗ 65201</a:t>
            </a:r>
            <a:endParaRPr lang="ru-RU" sz="32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7" y="908050"/>
            <a:ext cx="7654305" cy="18002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Автомобильный контейнеровоз на базе самосвала КамАЗ 65201, дооборудованного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кантующе-транспортным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средством (КТС), предназначен для транспортирования базового контейнера КБ-650Б, перегрузочного защитного контейнера для кессона № 3 по территории СРЗ «Нерпа» от</a:t>
            </a:r>
          </a:p>
        </p:txBody>
      </p:sp>
      <p:pic>
        <p:nvPicPr>
          <p:cNvPr id="7175" name="Picture 7" descr="Автоконт КамАЗ 65201 ц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8313" y="2781300"/>
            <a:ext cx="8280400" cy="3754438"/>
          </a:xfrm>
          <a:noFill/>
          <a:ln/>
        </p:spPr>
      </p:pic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51F5-F14D-4829-AC71-973AB5165C37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4536455" cy="850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Кран портальный монтажный КПМ 32-30-10,5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052513"/>
            <a:ext cx="4608463" cy="5472112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Береговым портальным краном г/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32 тс, установленным на набережной Н-1, планируется осуществлять перемещение  базового контейнера КБ-650Б, перегрузочного контейнера, с кессоном № 3 и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кассетницы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порожних чехлов при  перегрузке их из автомобильного контейнеровоза в пост загрузки т/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«Серебрянка» (и обратно), а также для обслуживания защитных контейнеров ТК-18 и защитного контейнера ТУК-120М,  установленных в помещение загрузки т/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«Серебрянка».</a:t>
            </a:r>
          </a:p>
        </p:txBody>
      </p:sp>
      <p:pic>
        <p:nvPicPr>
          <p:cNvPr id="49163" name="Picture 11" descr="здан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7650" r="3813" b="21719"/>
          <a:stretch>
            <a:fillRect/>
          </a:stretch>
        </p:blipFill>
        <p:spPr>
          <a:xfrm>
            <a:off x="5889625" y="476250"/>
            <a:ext cx="2782888" cy="5761038"/>
          </a:xfrm>
          <a:noFill/>
          <a:ln w="19050">
            <a:solidFill>
              <a:srgbClr val="000000"/>
            </a:solidFill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FA4C-C0FF-4962-88CF-FCE1D3335E0A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970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Загрузка ОЯТ в защитные контейнеры  ТК-18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 noChangeAspect="1"/>
          </p:cNvGrpSpPr>
          <p:nvPr/>
        </p:nvGrpSpPr>
        <p:grpSpPr bwMode="auto">
          <a:xfrm>
            <a:off x="251520" y="548680"/>
            <a:ext cx="8760472" cy="5256584"/>
            <a:chOff x="1815" y="645"/>
            <a:chExt cx="14570" cy="8742"/>
          </a:xfrm>
        </p:grpSpPr>
        <p:sp>
          <p:nvSpPr>
            <p:cNvPr id="62502" name="AutoShape 38"/>
            <p:cNvSpPr>
              <a:spLocks noChangeAspect="1" noChangeArrowheads="1"/>
            </p:cNvSpPr>
            <p:nvPr/>
          </p:nvSpPr>
          <p:spPr bwMode="auto">
            <a:xfrm>
              <a:off x="1815" y="645"/>
              <a:ext cx="14570" cy="8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3" name="Rectangle 39"/>
            <p:cNvSpPr>
              <a:spLocks noChangeArrowheads="1"/>
            </p:cNvSpPr>
            <p:nvPr/>
          </p:nvSpPr>
          <p:spPr bwMode="auto">
            <a:xfrm>
              <a:off x="2060" y="4510"/>
              <a:ext cx="6479" cy="376"/>
            </a:xfrm>
            <a:prstGeom prst="rect">
              <a:avLst/>
            </a:prstGeom>
            <a:solidFill>
              <a:srgbClr val="9BBB59"/>
            </a:solidFill>
            <a:ln w="127000" cmpd="dbl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4" name="Rectangle 40"/>
            <p:cNvSpPr>
              <a:spLocks noChangeArrowheads="1"/>
            </p:cNvSpPr>
            <p:nvPr/>
          </p:nvSpPr>
          <p:spPr bwMode="auto">
            <a:xfrm>
              <a:off x="8046" y="4886"/>
              <a:ext cx="493" cy="1905"/>
            </a:xfrm>
            <a:prstGeom prst="rect">
              <a:avLst/>
            </a:prstGeom>
            <a:solidFill>
              <a:srgbClr val="9BBB59"/>
            </a:solidFill>
            <a:ln w="127000" cmpd="dbl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5" name="AutoShape 41"/>
            <p:cNvSpPr>
              <a:spLocks noChangeArrowheads="1"/>
            </p:cNvSpPr>
            <p:nvPr/>
          </p:nvSpPr>
          <p:spPr bwMode="auto">
            <a:xfrm>
              <a:off x="8774" y="3684"/>
              <a:ext cx="4230" cy="364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6" name="Freeform 42"/>
            <p:cNvSpPr>
              <a:spLocks/>
            </p:cNvSpPr>
            <p:nvPr/>
          </p:nvSpPr>
          <p:spPr bwMode="auto">
            <a:xfrm>
              <a:off x="13004" y="5411"/>
              <a:ext cx="2086" cy="388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95" y="148"/>
                </a:cxn>
                <a:cxn ang="0">
                  <a:pos x="525" y="88"/>
                </a:cxn>
                <a:cxn ang="0">
                  <a:pos x="930" y="133"/>
                </a:cxn>
                <a:cxn ang="0">
                  <a:pos x="960" y="223"/>
                </a:cxn>
                <a:cxn ang="0">
                  <a:pos x="1215" y="313"/>
                </a:cxn>
                <a:cxn ang="0">
                  <a:pos x="1425" y="388"/>
                </a:cxn>
                <a:cxn ang="0">
                  <a:pos x="1605" y="373"/>
                </a:cxn>
                <a:cxn ang="0">
                  <a:pos x="1725" y="313"/>
                </a:cxn>
                <a:cxn ang="0">
                  <a:pos x="2055" y="223"/>
                </a:cxn>
                <a:cxn ang="0">
                  <a:pos x="2325" y="178"/>
                </a:cxn>
              </a:cxnLst>
              <a:rect l="0" t="0" r="r" b="b"/>
              <a:pathLst>
                <a:path w="2325" h="388">
                  <a:moveTo>
                    <a:pt x="0" y="223"/>
                  </a:moveTo>
                  <a:cubicBezTo>
                    <a:pt x="67" y="201"/>
                    <a:pt x="125" y="165"/>
                    <a:pt x="195" y="148"/>
                  </a:cubicBezTo>
                  <a:cubicBezTo>
                    <a:pt x="302" y="121"/>
                    <a:pt x="416" y="110"/>
                    <a:pt x="525" y="88"/>
                  </a:cubicBezTo>
                  <a:cubicBezTo>
                    <a:pt x="656" y="0"/>
                    <a:pt x="802" y="90"/>
                    <a:pt x="930" y="133"/>
                  </a:cubicBezTo>
                  <a:cubicBezTo>
                    <a:pt x="940" y="163"/>
                    <a:pt x="935" y="204"/>
                    <a:pt x="960" y="223"/>
                  </a:cubicBezTo>
                  <a:cubicBezTo>
                    <a:pt x="1052" y="292"/>
                    <a:pt x="1090" y="288"/>
                    <a:pt x="1215" y="313"/>
                  </a:cubicBezTo>
                  <a:cubicBezTo>
                    <a:pt x="1362" y="387"/>
                    <a:pt x="1291" y="366"/>
                    <a:pt x="1425" y="388"/>
                  </a:cubicBezTo>
                  <a:cubicBezTo>
                    <a:pt x="1485" y="383"/>
                    <a:pt x="1547" y="388"/>
                    <a:pt x="1605" y="373"/>
                  </a:cubicBezTo>
                  <a:cubicBezTo>
                    <a:pt x="1648" y="362"/>
                    <a:pt x="1685" y="333"/>
                    <a:pt x="1725" y="313"/>
                  </a:cubicBezTo>
                  <a:cubicBezTo>
                    <a:pt x="1808" y="271"/>
                    <a:pt x="1957" y="248"/>
                    <a:pt x="2055" y="223"/>
                  </a:cubicBezTo>
                  <a:cubicBezTo>
                    <a:pt x="2143" y="164"/>
                    <a:pt x="2218" y="178"/>
                    <a:pt x="2325" y="178"/>
                  </a:cubicBezTo>
                </a:path>
              </a:pathLst>
            </a:custGeom>
            <a:solidFill>
              <a:srgbClr val="4F81BD"/>
            </a:solidFill>
            <a:ln w="38100" cmpd="sng">
              <a:solidFill>
                <a:srgbClr val="F2F2F2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7" name="Rectangle 43"/>
            <p:cNvSpPr>
              <a:spLocks noChangeArrowheads="1"/>
            </p:cNvSpPr>
            <p:nvPr/>
          </p:nvSpPr>
          <p:spPr bwMode="auto">
            <a:xfrm>
              <a:off x="9321" y="4886"/>
              <a:ext cx="3389" cy="153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8" name="Rectangle 44"/>
            <p:cNvSpPr>
              <a:spLocks noChangeArrowheads="1"/>
            </p:cNvSpPr>
            <p:nvPr/>
          </p:nvSpPr>
          <p:spPr bwMode="auto">
            <a:xfrm>
              <a:off x="9646" y="5186"/>
              <a:ext cx="658" cy="975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09" name="Rectangle 45"/>
            <p:cNvSpPr>
              <a:spLocks noChangeArrowheads="1"/>
            </p:cNvSpPr>
            <p:nvPr/>
          </p:nvSpPr>
          <p:spPr bwMode="auto">
            <a:xfrm>
              <a:off x="10800" y="5202"/>
              <a:ext cx="660" cy="978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0" name="Rectangle 46"/>
            <p:cNvSpPr>
              <a:spLocks noChangeArrowheads="1"/>
            </p:cNvSpPr>
            <p:nvPr/>
          </p:nvSpPr>
          <p:spPr bwMode="auto">
            <a:xfrm>
              <a:off x="11901" y="5204"/>
              <a:ext cx="659" cy="976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1" name="Rectangle 47"/>
            <p:cNvSpPr>
              <a:spLocks noChangeArrowheads="1"/>
            </p:cNvSpPr>
            <p:nvPr/>
          </p:nvSpPr>
          <p:spPr bwMode="auto">
            <a:xfrm>
              <a:off x="11063" y="5411"/>
              <a:ext cx="142" cy="629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2" name="Rectangle 48"/>
            <p:cNvSpPr>
              <a:spLocks noChangeArrowheads="1"/>
            </p:cNvSpPr>
            <p:nvPr/>
          </p:nvSpPr>
          <p:spPr bwMode="auto">
            <a:xfrm>
              <a:off x="12156" y="5411"/>
              <a:ext cx="143" cy="629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3" name="Rectangle 49"/>
            <p:cNvSpPr>
              <a:spLocks noChangeArrowheads="1"/>
            </p:cNvSpPr>
            <p:nvPr/>
          </p:nvSpPr>
          <p:spPr bwMode="auto">
            <a:xfrm>
              <a:off x="9533" y="5042"/>
              <a:ext cx="915" cy="1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4" name="Rectangle 50"/>
            <p:cNvSpPr>
              <a:spLocks noChangeArrowheads="1"/>
            </p:cNvSpPr>
            <p:nvPr/>
          </p:nvSpPr>
          <p:spPr bwMode="auto">
            <a:xfrm>
              <a:off x="9806" y="4033"/>
              <a:ext cx="322" cy="1025"/>
            </a:xfrm>
            <a:prstGeom prst="rect">
              <a:avLst/>
            </a:prstGeom>
            <a:solidFill>
              <a:srgbClr val="8064A2"/>
            </a:solidFill>
            <a:ln w="127000" cmpd="dbl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5" name="Rectangle 51"/>
            <p:cNvSpPr>
              <a:spLocks noChangeArrowheads="1"/>
            </p:cNvSpPr>
            <p:nvPr/>
          </p:nvSpPr>
          <p:spPr bwMode="auto">
            <a:xfrm>
              <a:off x="9890" y="4245"/>
              <a:ext cx="144" cy="631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6" name="Rectangle 52"/>
            <p:cNvSpPr>
              <a:spLocks noChangeArrowheads="1"/>
            </p:cNvSpPr>
            <p:nvPr/>
          </p:nvSpPr>
          <p:spPr bwMode="auto">
            <a:xfrm>
              <a:off x="6959" y="2988"/>
              <a:ext cx="975" cy="13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17" name="Rectangle 53"/>
            <p:cNvSpPr>
              <a:spLocks noChangeArrowheads="1"/>
            </p:cNvSpPr>
            <p:nvPr/>
          </p:nvSpPr>
          <p:spPr bwMode="auto">
            <a:xfrm>
              <a:off x="6751" y="4245"/>
              <a:ext cx="1295" cy="144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2518" name="AutoShape 54"/>
            <p:cNvCxnSpPr>
              <a:cxnSpLocks noChangeShapeType="1"/>
            </p:cNvCxnSpPr>
            <p:nvPr/>
          </p:nvCxnSpPr>
          <p:spPr bwMode="auto">
            <a:xfrm flipV="1">
              <a:off x="6959" y="1695"/>
              <a:ext cx="1815" cy="12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2519" name="AutoShape 55"/>
            <p:cNvCxnSpPr>
              <a:cxnSpLocks noChangeShapeType="1"/>
            </p:cNvCxnSpPr>
            <p:nvPr/>
          </p:nvCxnSpPr>
          <p:spPr bwMode="auto">
            <a:xfrm>
              <a:off x="8774" y="1695"/>
              <a:ext cx="1193" cy="6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2520" name="AutoShape 56"/>
            <p:cNvCxnSpPr>
              <a:cxnSpLocks noChangeShapeType="1"/>
            </p:cNvCxnSpPr>
            <p:nvPr/>
          </p:nvCxnSpPr>
          <p:spPr bwMode="auto">
            <a:xfrm flipH="1">
              <a:off x="7934" y="1695"/>
              <a:ext cx="840" cy="129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2521" name="AutoShape 57"/>
            <p:cNvCxnSpPr>
              <a:cxnSpLocks noChangeShapeType="1"/>
            </p:cNvCxnSpPr>
            <p:nvPr/>
          </p:nvCxnSpPr>
          <p:spPr bwMode="auto">
            <a:xfrm>
              <a:off x="8471" y="2144"/>
              <a:ext cx="1496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2522" name="AutoShape 58"/>
            <p:cNvCxnSpPr>
              <a:cxnSpLocks noChangeShapeType="1"/>
              <a:endCxn id="62523" idx="0"/>
            </p:cNvCxnSpPr>
            <p:nvPr/>
          </p:nvCxnSpPr>
          <p:spPr bwMode="auto">
            <a:xfrm flipH="1">
              <a:off x="9967" y="2356"/>
              <a:ext cx="2" cy="6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2523" name="AutoShape 59"/>
            <p:cNvSpPr>
              <a:spLocks noChangeArrowheads="1"/>
            </p:cNvSpPr>
            <p:nvPr/>
          </p:nvSpPr>
          <p:spPr bwMode="auto">
            <a:xfrm>
              <a:off x="9806" y="3023"/>
              <a:ext cx="322" cy="143"/>
            </a:xfrm>
            <a:prstGeom prst="triangle">
              <a:avLst>
                <a:gd name="adj" fmla="val 50000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2524" name="AutoShape 60"/>
            <p:cNvCxnSpPr>
              <a:cxnSpLocks noChangeShapeType="1"/>
              <a:stCxn id="62523" idx="3"/>
              <a:endCxn id="62514" idx="0"/>
            </p:cNvCxnSpPr>
            <p:nvPr/>
          </p:nvCxnSpPr>
          <p:spPr bwMode="auto">
            <a:xfrm>
              <a:off x="9967" y="3196"/>
              <a:ext cx="1" cy="7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2525" name="Rectangle 61"/>
            <p:cNvSpPr>
              <a:spLocks noChangeArrowheads="1"/>
            </p:cNvSpPr>
            <p:nvPr/>
          </p:nvSpPr>
          <p:spPr bwMode="auto">
            <a:xfrm>
              <a:off x="2339" y="3933"/>
              <a:ext cx="631" cy="4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26" name="Oval 62"/>
            <p:cNvSpPr>
              <a:spLocks noChangeArrowheads="1"/>
            </p:cNvSpPr>
            <p:nvPr/>
          </p:nvSpPr>
          <p:spPr bwMode="auto">
            <a:xfrm>
              <a:off x="5116" y="4126"/>
              <a:ext cx="224" cy="263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27" name="Oval 63"/>
            <p:cNvSpPr>
              <a:spLocks noChangeArrowheads="1"/>
            </p:cNvSpPr>
            <p:nvPr/>
          </p:nvSpPr>
          <p:spPr bwMode="auto">
            <a:xfrm>
              <a:off x="6121" y="4126"/>
              <a:ext cx="225" cy="263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28" name="Rectangle 64"/>
            <p:cNvSpPr>
              <a:spLocks noChangeArrowheads="1"/>
            </p:cNvSpPr>
            <p:nvPr/>
          </p:nvSpPr>
          <p:spPr bwMode="auto">
            <a:xfrm>
              <a:off x="4982" y="3840"/>
              <a:ext cx="1364" cy="286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29" name="Rectangle 65"/>
            <p:cNvSpPr>
              <a:spLocks noChangeArrowheads="1"/>
            </p:cNvSpPr>
            <p:nvPr/>
          </p:nvSpPr>
          <p:spPr bwMode="auto">
            <a:xfrm>
              <a:off x="5205" y="3569"/>
              <a:ext cx="418" cy="271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30" name="Rectangle 66"/>
            <p:cNvSpPr>
              <a:spLocks noChangeArrowheads="1"/>
            </p:cNvSpPr>
            <p:nvPr/>
          </p:nvSpPr>
          <p:spPr bwMode="auto">
            <a:xfrm>
              <a:off x="5820" y="3344"/>
              <a:ext cx="301" cy="496"/>
            </a:xfrm>
            <a:prstGeom prst="rect">
              <a:avLst/>
            </a:prstGeom>
            <a:solidFill>
              <a:srgbClr val="8064A2"/>
            </a:solidFill>
            <a:ln w="127000" cmpd="dbl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31" name="Oval 67"/>
            <p:cNvSpPr>
              <a:spLocks noChangeArrowheads="1"/>
            </p:cNvSpPr>
            <p:nvPr/>
          </p:nvSpPr>
          <p:spPr bwMode="auto">
            <a:xfrm>
              <a:off x="3495" y="4245"/>
              <a:ext cx="135" cy="144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32" name="Oval 68"/>
            <p:cNvSpPr>
              <a:spLocks noChangeArrowheads="1"/>
            </p:cNvSpPr>
            <p:nvPr/>
          </p:nvSpPr>
          <p:spPr bwMode="auto">
            <a:xfrm>
              <a:off x="4154" y="4245"/>
              <a:ext cx="150" cy="144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33" name="Rectangle 69"/>
            <p:cNvSpPr>
              <a:spLocks noChangeArrowheads="1"/>
            </p:cNvSpPr>
            <p:nvPr/>
          </p:nvSpPr>
          <p:spPr bwMode="auto">
            <a:xfrm>
              <a:off x="3418" y="3933"/>
              <a:ext cx="886" cy="286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2534" name="AutoShape 70"/>
            <p:cNvCxnSpPr>
              <a:cxnSpLocks noChangeShapeType="1"/>
              <a:stCxn id="62516" idx="1"/>
              <a:endCxn id="62535" idx="0"/>
            </p:cNvCxnSpPr>
            <p:nvPr/>
          </p:nvCxnSpPr>
          <p:spPr bwMode="auto">
            <a:xfrm rot="10800000">
              <a:off x="4625" y="1483"/>
              <a:ext cx="2334" cy="21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2535" name="Rectangle 71"/>
            <p:cNvSpPr>
              <a:spLocks noChangeArrowheads="1"/>
            </p:cNvSpPr>
            <p:nvPr/>
          </p:nvSpPr>
          <p:spPr bwMode="auto">
            <a:xfrm>
              <a:off x="3731" y="1483"/>
              <a:ext cx="1787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100" dirty="0" smtClean="0">
                  <a:solidFill>
                    <a:schemeClr val="bg1"/>
                  </a:solidFill>
                  <a:latin typeface="Calibri" pitchFamily="34" charset="0"/>
                </a:rPr>
                <a:t>Кран КПМ-32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2" name="Rectangle 71"/>
          <p:cNvSpPr>
            <a:spLocks noChangeArrowheads="1"/>
          </p:cNvSpPr>
          <p:nvPr/>
        </p:nvSpPr>
        <p:spPr bwMode="auto">
          <a:xfrm>
            <a:off x="899592" y="4653136"/>
            <a:ext cx="1152128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Санпропускник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43" name="AutoShape 70"/>
          <p:cNvCxnSpPr>
            <a:cxnSpLocks noChangeShapeType="1"/>
            <a:stCxn id="62533" idx="2"/>
            <a:endCxn id="142" idx="0"/>
          </p:cNvCxnSpPr>
          <p:nvPr/>
        </p:nvCxnSpPr>
        <p:spPr bwMode="auto">
          <a:xfrm rot="5400000">
            <a:off x="500984" y="3672406"/>
            <a:ext cx="1955402" cy="60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9" name="Rectangle 71"/>
          <p:cNvSpPr>
            <a:spLocks noChangeArrowheads="1"/>
          </p:cNvSpPr>
          <p:nvPr/>
        </p:nvSpPr>
        <p:spPr bwMode="auto">
          <a:xfrm>
            <a:off x="467544" y="3717032"/>
            <a:ext cx="576064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СФЗ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50" name="AutoShape 70"/>
          <p:cNvCxnSpPr>
            <a:cxnSpLocks noChangeShapeType="1"/>
            <a:stCxn id="62525" idx="2"/>
          </p:cNvCxnSpPr>
          <p:nvPr/>
        </p:nvCxnSpPr>
        <p:spPr bwMode="auto">
          <a:xfrm rot="5400000">
            <a:off x="297392" y="3258140"/>
            <a:ext cx="917076" cy="7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1619672" y="5229200"/>
            <a:ext cx="1440160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Набережная Н-1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54" name="AutoShape 70"/>
          <p:cNvCxnSpPr>
            <a:cxnSpLocks noChangeShapeType="1"/>
            <a:stCxn id="62503" idx="2"/>
            <a:endCxn id="153" idx="0"/>
          </p:cNvCxnSpPr>
          <p:nvPr/>
        </p:nvCxnSpPr>
        <p:spPr bwMode="auto">
          <a:xfrm rot="5400000">
            <a:off x="1277997" y="4160558"/>
            <a:ext cx="2130397" cy="68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61" name="Rectangle 71"/>
          <p:cNvSpPr>
            <a:spLocks noChangeArrowheads="1"/>
          </p:cNvSpPr>
          <p:nvPr/>
        </p:nvSpPr>
        <p:spPr bwMode="auto">
          <a:xfrm>
            <a:off x="6804248" y="908720"/>
            <a:ext cx="1440160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Контейнер КБ-650Б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71"/>
          <p:cNvSpPr>
            <a:spLocks noChangeArrowheads="1"/>
          </p:cNvSpPr>
          <p:nvPr/>
        </p:nvSpPr>
        <p:spPr bwMode="auto">
          <a:xfrm>
            <a:off x="7092280" y="1484784"/>
            <a:ext cx="1224136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Чехол с ОЯТ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3" name="Rectangle 71"/>
          <p:cNvSpPr>
            <a:spLocks noChangeArrowheads="1"/>
          </p:cNvSpPr>
          <p:nvPr/>
        </p:nvSpPr>
        <p:spPr bwMode="auto">
          <a:xfrm>
            <a:off x="7452320" y="2060848"/>
            <a:ext cx="1152128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«Серебрянка»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4" name="Rectangle 71"/>
          <p:cNvSpPr>
            <a:spLocks noChangeArrowheads="1"/>
          </p:cNvSpPr>
          <p:nvPr/>
        </p:nvSpPr>
        <p:spPr bwMode="auto">
          <a:xfrm>
            <a:off x="7452320" y="2672249"/>
            <a:ext cx="1152128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Трюм №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5" name="Rectangle 71"/>
          <p:cNvSpPr>
            <a:spLocks noChangeArrowheads="1"/>
          </p:cNvSpPr>
          <p:nvPr/>
        </p:nvSpPr>
        <p:spPr bwMode="auto">
          <a:xfrm>
            <a:off x="7524328" y="4365104"/>
            <a:ext cx="1296144" cy="324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Контейнер ТК-18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66" name="AutoShape 70"/>
          <p:cNvCxnSpPr>
            <a:cxnSpLocks noChangeShapeType="1"/>
            <a:stCxn id="62510" idx="3"/>
            <a:endCxn id="165" idx="0"/>
          </p:cNvCxnSpPr>
          <p:nvPr/>
        </p:nvCxnSpPr>
        <p:spPr bwMode="auto">
          <a:xfrm>
            <a:off x="6712142" y="3583453"/>
            <a:ext cx="1460258" cy="7816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9" name="AutoShape 70"/>
          <p:cNvCxnSpPr>
            <a:cxnSpLocks noChangeShapeType="1"/>
          </p:cNvCxnSpPr>
          <p:nvPr/>
        </p:nvCxnSpPr>
        <p:spPr bwMode="auto">
          <a:xfrm rot="10800000" flipV="1">
            <a:off x="6444208" y="2799264"/>
            <a:ext cx="1008112" cy="41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4" name="AutoShape 70"/>
          <p:cNvCxnSpPr>
            <a:cxnSpLocks noChangeShapeType="1"/>
            <a:stCxn id="163" idx="1"/>
          </p:cNvCxnSpPr>
          <p:nvPr/>
        </p:nvCxnSpPr>
        <p:spPr bwMode="auto">
          <a:xfrm rot="10800000" flipV="1">
            <a:off x="6516216" y="2223200"/>
            <a:ext cx="936104" cy="4857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7" name="AutoShape 70"/>
          <p:cNvCxnSpPr>
            <a:cxnSpLocks noChangeShapeType="1"/>
            <a:stCxn id="162" idx="1"/>
            <a:endCxn id="62515" idx="3"/>
          </p:cNvCxnSpPr>
          <p:nvPr/>
        </p:nvCxnSpPr>
        <p:spPr bwMode="auto">
          <a:xfrm rot="10800000" flipV="1">
            <a:off x="5193342" y="1647135"/>
            <a:ext cx="1898939" cy="12559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0" name="AutoShape 70"/>
          <p:cNvCxnSpPr>
            <a:cxnSpLocks noChangeShapeType="1"/>
            <a:stCxn id="161" idx="1"/>
            <a:endCxn id="62514" idx="0"/>
          </p:cNvCxnSpPr>
          <p:nvPr/>
        </p:nvCxnSpPr>
        <p:spPr bwMode="auto">
          <a:xfrm rot="10800000" flipV="1">
            <a:off x="5153056" y="1071072"/>
            <a:ext cx="1651193" cy="15148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3" name="Rectangle 71"/>
          <p:cNvSpPr>
            <a:spLocks noChangeArrowheads="1"/>
          </p:cNvSpPr>
          <p:nvPr/>
        </p:nvSpPr>
        <p:spPr bwMode="auto">
          <a:xfrm>
            <a:off x="251520" y="1628800"/>
            <a:ext cx="1440160" cy="2526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</a:rPr>
              <a:t>Контейнер КБ-650 Б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84" name="AutoShape 70"/>
          <p:cNvCxnSpPr>
            <a:cxnSpLocks noChangeShapeType="1"/>
            <a:stCxn id="62530" idx="0"/>
            <a:endCxn id="183" idx="2"/>
          </p:cNvCxnSpPr>
          <p:nvPr/>
        </p:nvCxnSpPr>
        <p:spPr bwMode="auto">
          <a:xfrm rot="16200000" flipV="1">
            <a:off x="1715795" y="1137300"/>
            <a:ext cx="290100" cy="17784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58" name="Picture 10" descr="Сереб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3263604" y="4869160"/>
            <a:ext cx="5699347" cy="180020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87624" y="188640"/>
            <a:ext cx="781236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900" b="1" i="0" kern="0" dirty="0" smtClean="0">
                <a:solidFill>
                  <a:srgbClr val="00357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Классификация ОТВС в хранилище</a:t>
            </a:r>
          </a:p>
          <a:p>
            <a:pPr algn="ctr">
              <a:defRPr/>
            </a:pPr>
            <a:r>
              <a:rPr lang="ru-RU" sz="2900" b="1" i="0" kern="0" dirty="0" smtClean="0">
                <a:solidFill>
                  <a:srgbClr val="00357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(прогнозные оценки)</a:t>
            </a:r>
            <a:endParaRPr lang="ru-RU" sz="2900" b="1" i="0" kern="0" dirty="0">
              <a:solidFill>
                <a:srgbClr val="00357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91880" y="1340768"/>
            <a:ext cx="3024336" cy="7150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Хранилище ПТБ «Лепсе»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639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</a:rPr>
              <a:t>ОТВС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5616" y="2924944"/>
            <a:ext cx="3024336" cy="10215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Извлекаемые из пеналов ОТВС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</a:rPr>
              <a:t>(313 шт.)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868144" y="2996952"/>
            <a:ext cx="3024336" cy="10215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Неизвлекаемые из пеналов ОТВС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</a:rPr>
              <a:t>(307 шт.)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419872" y="4293096"/>
            <a:ext cx="3024336" cy="10215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Дефектные ОТВС в кессонах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</a:rPr>
              <a:t>(19 шт.)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 bwMode="auto">
          <a:xfrm rot="10800000">
            <a:off x="4211960" y="3068960"/>
            <a:ext cx="1584176" cy="1152128"/>
          </a:xfrm>
          <a:prstGeom prst="leftRightUp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716016" y="2204864"/>
            <a:ext cx="504056" cy="1008112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Прямоугольник 5"/>
          <p:cNvSpPr>
            <a:spLocks noChangeArrowheads="1"/>
          </p:cNvSpPr>
          <p:nvPr/>
        </p:nvSpPr>
        <p:spPr bwMode="auto">
          <a:xfrm>
            <a:off x="242888" y="1484313"/>
            <a:ext cx="8658225" cy="7302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rgbClr val="1879B4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endParaRPr lang="ru-RU" sz="1600" i="0">
              <a:solidFill>
                <a:schemeClr val="hlink"/>
              </a:solidFill>
            </a:endParaRPr>
          </a:p>
        </p:txBody>
      </p:sp>
      <p:sp>
        <p:nvSpPr>
          <p:cNvPr id="54278" name="Rectangle 14"/>
          <p:cNvSpPr>
            <a:spLocks noChangeArrowheads="1"/>
          </p:cNvSpPr>
          <p:nvPr/>
        </p:nvSpPr>
        <p:spPr bwMode="auto">
          <a:xfrm>
            <a:off x="2087563" y="1916113"/>
            <a:ext cx="49688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479425" indent="-479425" algn="ctr" defTabSz="1279525" eaLnBrk="0" hangingPunct="0">
              <a:lnSpc>
                <a:spcPct val="90000"/>
              </a:lnSpc>
              <a:spcBef>
                <a:spcPct val="20000"/>
              </a:spcBef>
              <a:buClr>
                <a:srgbClr val="606A74"/>
              </a:buClr>
              <a:buFont typeface="Wingdings" pitchFamily="2" charset="2"/>
              <a:buNone/>
            </a:pPr>
            <a:r>
              <a:rPr lang="ru-RU" sz="1600" b="1" i="0" dirty="0" smtClean="0">
                <a:solidFill>
                  <a:srgbClr val="006699"/>
                </a:solidFill>
              </a:rPr>
              <a:t>АНО </a:t>
            </a:r>
            <a:r>
              <a:rPr lang="en-US" sz="1600" b="1" i="0" dirty="0" smtClean="0">
                <a:solidFill>
                  <a:srgbClr val="006699"/>
                </a:solidFill>
              </a:rPr>
              <a:t>“</a:t>
            </a:r>
            <a:r>
              <a:rPr lang="ru-RU" sz="1600" b="1" i="0" dirty="0" smtClean="0">
                <a:solidFill>
                  <a:srgbClr val="006699"/>
                </a:solidFill>
              </a:rPr>
              <a:t>Аспект-Конверсия</a:t>
            </a:r>
            <a:r>
              <a:rPr lang="en-US" sz="1600" b="1" i="0" dirty="0" smtClean="0">
                <a:solidFill>
                  <a:srgbClr val="006699"/>
                </a:solidFill>
              </a:rPr>
              <a:t>”</a:t>
            </a:r>
            <a:endParaRPr lang="ru-RU" sz="1600" b="1" i="0" dirty="0">
              <a:solidFill>
                <a:srgbClr val="006699"/>
              </a:solidFill>
            </a:endParaRPr>
          </a:p>
          <a:p>
            <a:pPr marL="479425" indent="-479425" algn="ctr" defTabSz="1279525" eaLnBrk="0" hangingPunct="0">
              <a:lnSpc>
                <a:spcPct val="90000"/>
              </a:lnSpc>
              <a:spcBef>
                <a:spcPct val="20000"/>
              </a:spcBef>
              <a:buClr>
                <a:srgbClr val="606A74"/>
              </a:buClr>
              <a:buFont typeface="Wingdings" pitchFamily="2" charset="2"/>
              <a:buNone/>
            </a:pPr>
            <a:r>
              <a:rPr lang="ru-RU" sz="1600" b="1" i="0" dirty="0">
                <a:solidFill>
                  <a:srgbClr val="006699"/>
                </a:solidFill>
              </a:rPr>
              <a:t>Россия, </a:t>
            </a:r>
            <a:r>
              <a:rPr lang="ru-RU" sz="1600" b="1" i="0" dirty="0" smtClean="0">
                <a:solidFill>
                  <a:srgbClr val="006699"/>
                </a:solidFill>
              </a:rPr>
              <a:t>107076, </a:t>
            </a:r>
            <a:r>
              <a:rPr lang="ru-RU" sz="1600" b="1" i="0" dirty="0">
                <a:solidFill>
                  <a:srgbClr val="006699"/>
                </a:solidFill>
              </a:rPr>
              <a:t>г. </a:t>
            </a:r>
            <a:r>
              <a:rPr lang="ru-RU" sz="1600" b="1" i="0" dirty="0" smtClean="0">
                <a:solidFill>
                  <a:srgbClr val="006699"/>
                </a:solidFill>
              </a:rPr>
              <a:t>Москва,</a:t>
            </a:r>
            <a:endParaRPr lang="ru-RU" sz="1600" b="1" i="0" dirty="0">
              <a:solidFill>
                <a:srgbClr val="006699"/>
              </a:solidFill>
            </a:endParaRPr>
          </a:p>
          <a:p>
            <a:pPr marL="479425" indent="-479425" algn="ctr" defTabSz="1279525" eaLnBrk="0" hangingPunct="0">
              <a:lnSpc>
                <a:spcPct val="90000"/>
              </a:lnSpc>
              <a:spcBef>
                <a:spcPct val="20000"/>
              </a:spcBef>
              <a:buClr>
                <a:srgbClr val="606A74"/>
              </a:buClr>
              <a:buFont typeface="Wingdings" pitchFamily="2" charset="2"/>
              <a:buNone/>
            </a:pPr>
            <a:r>
              <a:rPr lang="ru-RU" sz="1600" b="1" i="0" dirty="0">
                <a:solidFill>
                  <a:srgbClr val="006699"/>
                </a:solidFill>
              </a:rPr>
              <a:t> </a:t>
            </a:r>
            <a:r>
              <a:rPr lang="ru-RU" sz="1600" b="1" i="0" dirty="0" smtClean="0">
                <a:solidFill>
                  <a:srgbClr val="006699"/>
                </a:solidFill>
              </a:rPr>
              <a:t>ул. </a:t>
            </a:r>
            <a:r>
              <a:rPr lang="ru-RU" sz="1600" b="1" i="0" dirty="0" err="1" smtClean="0">
                <a:solidFill>
                  <a:srgbClr val="006699"/>
                </a:solidFill>
              </a:rPr>
              <a:t>Краснобогатырская</a:t>
            </a:r>
            <a:r>
              <a:rPr lang="ru-RU" sz="1600" b="1" i="0" dirty="0" smtClean="0">
                <a:solidFill>
                  <a:srgbClr val="006699"/>
                </a:solidFill>
              </a:rPr>
              <a:t>, д. 44</a:t>
            </a:r>
            <a:endParaRPr lang="ru-RU" sz="1600" b="1" i="0" dirty="0">
              <a:solidFill>
                <a:srgbClr val="006699"/>
              </a:solidFill>
            </a:endParaRPr>
          </a:p>
          <a:p>
            <a:pPr marL="479425" indent="-479425" algn="ctr" defTabSz="1279525" eaLnBrk="0" hangingPunct="0">
              <a:spcBef>
                <a:spcPct val="20000"/>
              </a:spcBef>
              <a:buClr>
                <a:srgbClr val="606A74"/>
              </a:buClr>
              <a:buFont typeface="Wingdings" pitchFamily="2" charset="2"/>
              <a:buNone/>
            </a:pPr>
            <a:r>
              <a:rPr lang="ru-RU" sz="1600" b="1" i="0" dirty="0">
                <a:solidFill>
                  <a:srgbClr val="006699"/>
                </a:solidFill>
              </a:rPr>
              <a:t>Тел. </a:t>
            </a:r>
            <a:r>
              <a:rPr lang="en-US" sz="1600" b="1" i="0" dirty="0" smtClean="0">
                <a:solidFill>
                  <a:srgbClr val="006699"/>
                </a:solidFill>
              </a:rPr>
              <a:t>(</a:t>
            </a:r>
            <a:r>
              <a:rPr lang="ru-RU" sz="1600" b="1" i="0" dirty="0" smtClean="0">
                <a:solidFill>
                  <a:srgbClr val="006699"/>
                </a:solidFill>
              </a:rPr>
              <a:t>499</a:t>
            </a:r>
            <a:r>
              <a:rPr lang="en-US" sz="1600" b="1" i="0" dirty="0" smtClean="0">
                <a:solidFill>
                  <a:srgbClr val="006699"/>
                </a:solidFill>
              </a:rPr>
              <a:t>) </a:t>
            </a:r>
            <a:r>
              <a:rPr lang="ru-RU" sz="1600" b="1" i="0" dirty="0" smtClean="0">
                <a:solidFill>
                  <a:srgbClr val="006699"/>
                </a:solidFill>
              </a:rPr>
              <a:t>269-31-00</a:t>
            </a:r>
            <a:endParaRPr lang="ru-RU" sz="1600" b="1" i="0" dirty="0">
              <a:solidFill>
                <a:srgbClr val="006699"/>
              </a:solidFill>
            </a:endParaRPr>
          </a:p>
          <a:p>
            <a:pPr marL="479425" indent="-479425" algn="ctr" defTabSz="1279525" eaLnBrk="0" hangingPunct="0">
              <a:spcBef>
                <a:spcPct val="20000"/>
              </a:spcBef>
              <a:buClr>
                <a:srgbClr val="606A74"/>
              </a:buClr>
              <a:buFont typeface="Wingdings" pitchFamily="2" charset="2"/>
              <a:buNone/>
            </a:pPr>
            <a:r>
              <a:rPr lang="ru-RU" sz="1600" b="1" i="0" dirty="0">
                <a:solidFill>
                  <a:srgbClr val="006699"/>
                </a:solidFill>
              </a:rPr>
              <a:t>Факс</a:t>
            </a:r>
            <a:r>
              <a:rPr lang="en-US" sz="1600" b="1" i="0" dirty="0">
                <a:solidFill>
                  <a:srgbClr val="006699"/>
                </a:solidFill>
              </a:rPr>
              <a:t> </a:t>
            </a:r>
            <a:r>
              <a:rPr lang="en-US" sz="1600" b="1" i="0" dirty="0" smtClean="0">
                <a:solidFill>
                  <a:srgbClr val="006699"/>
                </a:solidFill>
              </a:rPr>
              <a:t>(</a:t>
            </a:r>
            <a:r>
              <a:rPr lang="ru-RU" sz="1600" b="1" i="0" dirty="0" smtClean="0">
                <a:solidFill>
                  <a:srgbClr val="006699"/>
                </a:solidFill>
              </a:rPr>
              <a:t>495</a:t>
            </a:r>
            <a:r>
              <a:rPr lang="en-US" sz="1600" b="1" i="0" dirty="0" smtClean="0">
                <a:solidFill>
                  <a:srgbClr val="006699"/>
                </a:solidFill>
              </a:rPr>
              <a:t>) </a:t>
            </a:r>
            <a:r>
              <a:rPr lang="ru-RU" sz="1600" b="1" i="0" dirty="0" smtClean="0">
                <a:solidFill>
                  <a:srgbClr val="006699"/>
                </a:solidFill>
              </a:rPr>
              <a:t>963-06-68</a:t>
            </a:r>
            <a:endParaRPr lang="en-US" sz="1600" b="1" i="0" dirty="0">
              <a:solidFill>
                <a:srgbClr val="006699"/>
              </a:solidFill>
            </a:endParaRPr>
          </a:p>
          <a:p>
            <a:pPr marL="479425" indent="-479425" algn="ctr" defTabSz="1279525" eaLnBrk="0" hangingPunct="0">
              <a:spcBef>
                <a:spcPct val="20000"/>
              </a:spcBef>
              <a:buClr>
                <a:srgbClr val="606A74"/>
              </a:buClr>
              <a:buFont typeface="Wingdings" pitchFamily="2" charset="2"/>
              <a:buNone/>
            </a:pPr>
            <a:r>
              <a:rPr lang="en-US" sz="1600" b="1" i="0" dirty="0">
                <a:solidFill>
                  <a:srgbClr val="006699"/>
                </a:solidFill>
              </a:rPr>
              <a:t>E-mail:  </a:t>
            </a:r>
            <a:r>
              <a:rPr lang="en-US" sz="1600" b="1" i="0" dirty="0" smtClean="0">
                <a:solidFill>
                  <a:srgbClr val="006699"/>
                </a:solidFill>
              </a:rPr>
              <a:t>aspkon@dol.ru </a:t>
            </a:r>
            <a:endParaRPr lang="en-US" sz="1600" b="1" i="0" dirty="0">
              <a:solidFill>
                <a:srgbClr val="006699"/>
              </a:solidFill>
            </a:endParaRPr>
          </a:p>
          <a:p>
            <a:pPr marL="479425" indent="-479425" algn="ctr" defTabSz="1279525" eaLnBrk="0" hangingPunct="0">
              <a:spcBef>
                <a:spcPct val="20000"/>
              </a:spcBef>
              <a:buClr>
                <a:srgbClr val="606A74"/>
              </a:buClr>
              <a:buFont typeface="Wingdings" pitchFamily="2" charset="2"/>
              <a:buNone/>
            </a:pPr>
            <a:r>
              <a:rPr lang="en-US" sz="1600" b="1" i="0" dirty="0" smtClean="0">
                <a:solidFill>
                  <a:srgbClr val="006699"/>
                </a:solidFill>
              </a:rPr>
              <a:t>www.conversion.ru</a:t>
            </a:r>
            <a:endParaRPr lang="en-US" sz="1600" b="1" i="0" dirty="0">
              <a:solidFill>
                <a:srgbClr val="006699"/>
              </a:solidFill>
            </a:endParaRPr>
          </a:p>
        </p:txBody>
      </p:sp>
      <p:sp>
        <p:nvSpPr>
          <p:cNvPr id="54279" name="Text Box 15"/>
          <p:cNvSpPr txBox="1">
            <a:spLocks noChangeArrowheads="1"/>
          </p:cNvSpPr>
          <p:nvPr/>
        </p:nvSpPr>
        <p:spPr bwMode="auto">
          <a:xfrm>
            <a:off x="1908175" y="69215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4000" b="1" i="0" dirty="0">
                <a:solidFill>
                  <a:srgbClr val="CC33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15616" y="44624"/>
            <a:ext cx="7931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0" kern="0" dirty="0" smtClean="0">
                <a:solidFill>
                  <a:srgbClr val="00357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Общая схема выгрузки ОТВС из баков хранилища ПТБ «</a:t>
            </a:r>
            <a:r>
              <a:rPr lang="ru-RU" sz="2000" b="1" i="0" kern="0" dirty="0" err="1" smtClean="0">
                <a:solidFill>
                  <a:srgbClr val="00357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Лепсе</a:t>
            </a:r>
            <a:r>
              <a:rPr lang="ru-RU" sz="2000" b="1" i="0" kern="0" dirty="0" smtClean="0">
                <a:solidFill>
                  <a:srgbClr val="00357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2000" b="1" i="0" kern="0" dirty="0">
              <a:solidFill>
                <a:srgbClr val="00357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39952" y="404664"/>
            <a:ext cx="1440160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Хранилище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2120" y="1052736"/>
            <a:ext cx="1152128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Пеналы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07904" y="1484784"/>
            <a:ext cx="1728192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Неизвлекаемые ОТВС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36296" y="1556792"/>
            <a:ext cx="1584176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Извлекаемые ОТВС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5"/>
            <a:endCxn id="6" idx="1"/>
          </p:cNvCxnSpPr>
          <p:nvPr/>
        </p:nvCxnSpPr>
        <p:spPr>
          <a:xfrm rot="16200000" flipH="1">
            <a:off x="5378097" y="641623"/>
            <a:ext cx="433857" cy="4516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  <a:endCxn id="7" idx="7"/>
          </p:cNvCxnSpPr>
          <p:nvPr/>
        </p:nvCxnSpPr>
        <p:spPr>
          <a:xfrm rot="5400000">
            <a:off x="5346461" y="1073672"/>
            <a:ext cx="310932" cy="6378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5"/>
            <a:endCxn id="8" idx="1"/>
          </p:cNvCxnSpPr>
          <p:nvPr/>
        </p:nvCxnSpPr>
        <p:spPr>
          <a:xfrm rot="16200000" flipH="1">
            <a:off x="6860438" y="1012209"/>
            <a:ext cx="382940" cy="832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7236296" y="4725144"/>
            <a:ext cx="1656184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Герметичный чехол ЧТ-14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8" idx="4"/>
            <a:endCxn id="19" idx="0"/>
          </p:cNvCxnSpPr>
          <p:nvPr/>
        </p:nvCxnSpPr>
        <p:spPr>
          <a:xfrm rot="16200000" flipH="1">
            <a:off x="6678234" y="3338990"/>
            <a:ext cx="2736304" cy="36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115616" y="6381328"/>
            <a:ext cx="7632848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ТУК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19" idx="4"/>
          </p:cNvCxnSpPr>
          <p:nvPr/>
        </p:nvCxnSpPr>
        <p:spPr>
          <a:xfrm rot="16200000" flipH="1">
            <a:off x="7434318" y="5787262"/>
            <a:ext cx="1296144" cy="36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716016" y="2132856"/>
            <a:ext cx="1872208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Установленные не по штатному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(не до конца)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16016" y="2996952"/>
            <a:ext cx="1800200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Срезка верхних частей подвесок ОТВС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788024" y="3717032"/>
            <a:ext cx="1728192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Установка переходников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563888" y="4365104"/>
            <a:ext cx="352839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Вырезка пеналов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63888" y="4869160"/>
            <a:ext cx="352839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Установка переходников на канал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63888" y="5373216"/>
            <a:ext cx="352839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Осушка вырезанных пеналов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63888" y="5877272"/>
            <a:ext cx="352839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Герметичный чехол ЧТ-14Ш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 стрелкой 56"/>
          <p:cNvCxnSpPr>
            <a:stCxn id="7" idx="5"/>
            <a:endCxn id="28" idx="0"/>
          </p:cNvCxnSpPr>
          <p:nvPr/>
        </p:nvCxnSpPr>
        <p:spPr>
          <a:xfrm rot="16200000" flipH="1">
            <a:off x="5277916" y="1758652"/>
            <a:ext cx="279296" cy="469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>
            <a:off x="5616910" y="2888146"/>
            <a:ext cx="21523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5651326" y="3644230"/>
            <a:ext cx="14401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5652914" y="4292302"/>
            <a:ext cx="14401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3419078" y="3140174"/>
            <a:ext cx="244827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>
            <a:off x="5400886" y="4760354"/>
            <a:ext cx="21602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5400886" y="5264410"/>
            <a:ext cx="21602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>
            <a:off x="5400886" y="5768466"/>
            <a:ext cx="21602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5400886" y="6272522"/>
            <a:ext cx="21602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2843808" y="2132856"/>
            <a:ext cx="1512168" cy="648072"/>
          </a:xfrm>
          <a:prstGeom prst="ellipse">
            <a:avLst/>
          </a:prstGeom>
          <a:solidFill>
            <a:srgbClr val="4834B7"/>
          </a:solidFill>
          <a:ln>
            <a:solidFill>
              <a:srgbClr val="483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Отсутствие захватной части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2843808" y="3140968"/>
            <a:ext cx="1512168" cy="648072"/>
          </a:xfrm>
          <a:prstGeom prst="ellipse">
            <a:avLst/>
          </a:prstGeom>
          <a:solidFill>
            <a:srgbClr val="4834B7"/>
          </a:solidFill>
          <a:ln>
            <a:solidFill>
              <a:srgbClr val="483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Установка переходников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Прямая со стрелкой 88"/>
          <p:cNvCxnSpPr>
            <a:stCxn id="7" idx="3"/>
            <a:endCxn id="87" idx="0"/>
          </p:cNvCxnSpPr>
          <p:nvPr/>
        </p:nvCxnSpPr>
        <p:spPr>
          <a:xfrm rot="5400000">
            <a:off x="3640794" y="1812658"/>
            <a:ext cx="279296" cy="361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87" idx="4"/>
            <a:endCxn id="88" idx="0"/>
          </p:cNvCxnSpPr>
          <p:nvPr/>
        </p:nvCxnSpPr>
        <p:spPr>
          <a:xfrm rot="5400000">
            <a:off x="3419872" y="296094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88" idx="4"/>
            <a:endCxn id="50" idx="1"/>
          </p:cNvCxnSpPr>
          <p:nvPr/>
        </p:nvCxnSpPr>
        <p:spPr>
          <a:xfrm rot="16200000" flipH="1">
            <a:off x="3531128" y="3857803"/>
            <a:ext cx="618245" cy="4807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1619672" y="908720"/>
            <a:ext cx="1152128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Кессоны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043608" y="1484784"/>
            <a:ext cx="1152128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2267744" y="1484784"/>
            <a:ext cx="1152128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Просыпи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1115616" y="2636912"/>
            <a:ext cx="1656184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Тонкостенный пенал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1115616" y="3717032"/>
            <a:ext cx="1656184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Чехол типа 26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Прямая со стрелкой 103"/>
          <p:cNvCxnSpPr>
            <a:stCxn id="5" idx="3"/>
            <a:endCxn id="99" idx="6"/>
          </p:cNvCxnSpPr>
          <p:nvPr/>
        </p:nvCxnSpPr>
        <p:spPr>
          <a:xfrm rot="5400000">
            <a:off x="3378222" y="44094"/>
            <a:ext cx="366217" cy="15790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100" idx="0"/>
          </p:cNvCxnSpPr>
          <p:nvPr/>
        </p:nvCxnSpPr>
        <p:spPr>
          <a:xfrm rot="5400000">
            <a:off x="1583668" y="1160748"/>
            <a:ext cx="36004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101" idx="0"/>
          </p:cNvCxnSpPr>
          <p:nvPr/>
        </p:nvCxnSpPr>
        <p:spPr>
          <a:xfrm rot="16200000" flipH="1">
            <a:off x="2483768" y="1124744"/>
            <a:ext cx="36004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endCxn id="102" idx="0"/>
          </p:cNvCxnSpPr>
          <p:nvPr/>
        </p:nvCxnSpPr>
        <p:spPr>
          <a:xfrm rot="16200000" flipH="1">
            <a:off x="1277634" y="1970838"/>
            <a:ext cx="936104" cy="3960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5400000">
            <a:off x="2015716" y="1808820"/>
            <a:ext cx="936104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rot="5400000">
            <a:off x="1656470" y="3392202"/>
            <a:ext cx="64807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rot="5400000">
            <a:off x="828378" y="5300414"/>
            <a:ext cx="23042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443663" y="2349500"/>
            <a:ext cx="1512887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0">
                <a:latin typeface="Times New Roman" pitchFamily="18" charset="0"/>
                <a:cs typeface="Times New Roman" pitchFamily="18" charset="0"/>
              </a:rPr>
              <a:t>Пост управления работами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336507" y="2672556"/>
            <a:ext cx="287338" cy="73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2843213" y="4076700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0">
                <a:latin typeface="Times New Roman" pitchFamily="18" charset="0"/>
                <a:cs typeface="Times New Roman" pitchFamily="18" charset="0"/>
              </a:rPr>
              <a:t>Защитная камера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838" y="4292600"/>
            <a:ext cx="360362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931224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схема организации работ по выгрузке ОЯТ из хранилища ПТБ «</a:t>
            </a:r>
            <a:r>
              <a:rPr lang="ru-RU" sz="2000" b="1" i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Лепсе</a:t>
            </a:r>
            <a:r>
              <a:rPr lang="ru-RU" sz="2000" b="1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0" kern="0" dirty="0">
              <a:solidFill>
                <a:srgbClr val="00357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388424" cy="40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115615" y="333375"/>
            <a:ext cx="8028385" cy="91281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3. Комплект оборудования выгрузки, необходимый для реализации выбранной схемы </a:t>
            </a: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1115616" y="1628800"/>
            <a:ext cx="748957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361950">
              <a:buFont typeface="Wingdings" pitchFamily="2" charset="2"/>
              <a:buChar char="Ø"/>
              <a:tabLst>
                <a:tab pos="271463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контейнер для выгрузки ОТВС;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комплект тонкостенных пеналов;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 загрузки ОТВС в тонкостенные пеналы;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устройство для установки головок;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комплект траверс;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устройство для установки контейнера на хранилище;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устройство для установки контейнера над кессоном;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устройство для срезки верхних частей подвесок ОТВС;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устройство для срезки сварного шва приварки пенала к плите хранилища;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устройство для сбора </a:t>
            </a:r>
            <a:r>
              <a:rPr lang="ru-RU" i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просыпи</a:t>
            </a: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кессоне;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дистанционного управления оборудованием выгрузки;</a:t>
            </a:r>
          </a:p>
          <a:p>
            <a:pPr lvl="0"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комплект инструмента и принадлежностей;</a:t>
            </a:r>
          </a:p>
          <a:p>
            <a:pPr indent="361950"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 телевизионные для наблюдения за выполнением операций.</a:t>
            </a:r>
            <a:endParaRPr lang="ru-RU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43608" y="66675"/>
            <a:ext cx="7992442" cy="842045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sz="4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извлекаемых ОТВС из пеналов хранилища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7" name="Рисунок 3" descr="203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052736"/>
            <a:ext cx="68405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547664" y="6309320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Монтаж оборудования для выгрузки ОТВС из пеналов хранилища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868144" y="3645024"/>
            <a:ext cx="266429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1600" dirty="0" smtClean="0">
                <a:solidFill>
                  <a:srgbClr val="000066"/>
                </a:solidFill>
              </a:rPr>
              <a:t>Устройство для установки контейнера на хранилище</a:t>
            </a:r>
            <a:endParaRPr lang="ru-RU" sz="1600" dirty="0">
              <a:solidFill>
                <a:srgbClr val="000066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10800000">
            <a:off x="5004048" y="3068962"/>
            <a:ext cx="1008112" cy="6480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971600" y="66675"/>
            <a:ext cx="8064450" cy="11300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извлекаемых ОТВС из пеналов хранилища.</a:t>
            </a:r>
          </a:p>
        </p:txBody>
      </p:sp>
      <p:pic>
        <p:nvPicPr>
          <p:cNvPr id="32771" name="Рисунок 2" descr="301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268760"/>
            <a:ext cx="68405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547664" y="6309320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Захват головки ОТВС в пенале хранилища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7631832" y="3933056"/>
            <a:ext cx="1512168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1600" dirty="0" smtClean="0">
                <a:solidFill>
                  <a:srgbClr val="000066"/>
                </a:solidFill>
              </a:rPr>
              <a:t>Контейнер</a:t>
            </a:r>
            <a:endParaRPr lang="ru-RU" sz="1600" dirty="0">
              <a:solidFill>
                <a:srgbClr val="000066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 flipV="1">
            <a:off x="5652120" y="1700808"/>
            <a:ext cx="2088232" cy="22039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260078" y="408657"/>
            <a:ext cx="7848426" cy="5000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Выгрузка извлекаемых ОТВС из пеналов хранилища.</a:t>
            </a:r>
          </a:p>
        </p:txBody>
      </p:sp>
      <p:pic>
        <p:nvPicPr>
          <p:cNvPr id="33795" name="Рисунок 2" descr="302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268760"/>
            <a:ext cx="68405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547664" y="6309320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Выгрузка ОТВС из пенала хранилища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742</Words>
  <Application>Microsoft Office PowerPoint</Application>
  <PresentationFormat>Экран (4:3)</PresentationFormat>
  <Paragraphs>128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Visio</vt:lpstr>
      <vt:lpstr>Слайд 1</vt:lpstr>
      <vt:lpstr>Слайд 2</vt:lpstr>
      <vt:lpstr>Слайд 3</vt:lpstr>
      <vt:lpstr>Слайд 4</vt:lpstr>
      <vt:lpstr>Слайд 5</vt:lpstr>
      <vt:lpstr>3. Комплект оборудования выгрузки, необходимый для реализации выбранной схемы </vt:lpstr>
      <vt:lpstr>Выгрузка извлекаемых ОТВС из пеналов хранилища.</vt:lpstr>
      <vt:lpstr>Выгрузка извлекаемых ОТВС из пеналов хранилища.</vt:lpstr>
      <vt:lpstr>Выгрузка извлекаемых ОТВС из пеналов хранилища.</vt:lpstr>
      <vt:lpstr>Выгрузка пеналов с неизвлекаемыми ОТВС</vt:lpstr>
      <vt:lpstr>Выгрузка пеналов с неизвлекаемыми ОТВС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Выгрузка ОТВС из кессонов</vt:lpstr>
      <vt:lpstr>Стенд-имитатор хранилища ПТБ «Лепсе»</vt:lpstr>
      <vt:lpstr>Стенд-имитатор хранилища ПТБ «Лепсе»</vt:lpstr>
      <vt:lpstr>Стенд-имитатор хранилища ПТБ «Лепсе»</vt:lpstr>
      <vt:lpstr>Слайд 26</vt:lpstr>
      <vt:lpstr>Автомобильный контейнеровоз КамАЗ 65201</vt:lpstr>
      <vt:lpstr>Кран портальный монтажный КПМ 32-30-10,5</vt:lpstr>
      <vt:lpstr>Слайд 29</vt:lpstr>
      <vt:lpstr>Слайд 30</vt:lpstr>
    </vt:vector>
  </TitlesOfParts>
  <Company>АНО АК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</cp:revision>
  <dcterms:created xsi:type="dcterms:W3CDTF">2013-04-22T09:26:42Z</dcterms:created>
  <dcterms:modified xsi:type="dcterms:W3CDTF">2013-04-23T07:13:21Z</dcterms:modified>
</cp:coreProperties>
</file>