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5" r:id="rId3"/>
    <p:sldMasterId id="214748368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92" r:id="rId7"/>
    <p:sldId id="295" r:id="rId8"/>
    <p:sldId id="290" r:id="rId9"/>
    <p:sldId id="304" r:id="rId10"/>
    <p:sldId id="294" r:id="rId11"/>
    <p:sldId id="296" r:id="rId12"/>
    <p:sldId id="297" r:id="rId13"/>
    <p:sldId id="299" r:id="rId14"/>
    <p:sldId id="300" r:id="rId15"/>
    <p:sldId id="298" r:id="rId16"/>
    <p:sldId id="303" r:id="rId17"/>
    <p:sldId id="302" r:id="rId18"/>
    <p:sldId id="261" r:id="rId19"/>
  </p:sldIdLst>
  <p:sldSz cx="12801600" cy="9601200" type="A3"/>
  <p:notesSz cx="6797675" cy="9928225"/>
  <p:defaultTextStyle>
    <a:defPPr>
      <a:defRPr lang="ru-RU"/>
    </a:defPPr>
    <a:lvl1pPr algn="l" defTabSz="1277938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638175" indent="-180975" algn="l" defTabSz="1277938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1277938" indent="-363538" algn="l" defTabSz="1277938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917700" indent="-546100" algn="l" defTabSz="1277938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2555875" indent="-728663" algn="l" defTabSz="1277938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C"/>
    <a:srgbClr val="E8D9AE"/>
    <a:srgbClr val="025EA1"/>
    <a:srgbClr val="0099FF"/>
    <a:srgbClr val="091D5D"/>
    <a:srgbClr val="DDD2B5"/>
    <a:srgbClr val="080808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9574" autoAdjust="0"/>
  </p:normalViewPr>
  <p:slideViewPr>
    <p:cSldViewPr>
      <p:cViewPr varScale="1">
        <p:scale>
          <a:sx n="66" d="100"/>
          <a:sy n="66" d="100"/>
        </p:scale>
        <p:origin x="-1044" y="-102"/>
      </p:cViewPr>
      <p:guideLst>
        <p:guide orient="horz" pos="484"/>
        <p:guide orient="horz" pos="5608"/>
        <p:guide orient="horz" pos="3251"/>
        <p:guide orient="horz" pos="756"/>
        <p:guide pos="7888"/>
        <p:guide pos="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7860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78603">
              <a:defRPr sz="1200"/>
            </a:lvl1pPr>
          </a:lstStyle>
          <a:p>
            <a:pPr>
              <a:defRPr/>
            </a:pPr>
            <a:fld id="{B47A95E6-AC7D-450A-B2DB-BBB84E3AD39D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7860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78603">
              <a:defRPr sz="1200"/>
            </a:lvl1pPr>
          </a:lstStyle>
          <a:p>
            <a:pPr>
              <a:defRPr/>
            </a:pPr>
            <a:fld id="{7BD7B0F7-E456-4E6D-AE84-027F2ADAE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610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529392-393D-467F-A3BE-9D668C2C7FF6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DDEE0B-B93F-497F-9295-625837B85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8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793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175" algn="l" defTabSz="127793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938" algn="l" defTabSz="127793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7700" algn="l" defTabSz="127793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5875" algn="l" defTabSz="127793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8094" algn="l" defTabSz="1279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7716" algn="l" defTabSz="1279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7334" algn="l" defTabSz="1279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6954" algn="l" defTabSz="1279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D9FF7-3919-4AD2-A3EE-B7716DB517A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osatom.ru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chetininaDS\Рабочий стол\ЛОГО\RosAtom_logo_ru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8" y="165100"/>
            <a:ext cx="19081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260160" y="3187073"/>
            <a:ext cx="9070022" cy="97059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500" b="1" baseline="0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7465" y="5880101"/>
            <a:ext cx="5854705" cy="9239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just" defTabSz="1279236" rtl="0" eaLnBrk="1" latinLnBrk="0" hangingPunct="1">
              <a:spcBef>
                <a:spcPct val="0"/>
              </a:spcBef>
              <a:buNone/>
              <a:defRPr lang="ru-RU" sz="3500" b="1" kern="1200" baseline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1pPr>
            <a:lvl2pPr marL="639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8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7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dirty="0" smtClean="0"/>
              <a:t>Образец подзаголовка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0"/>
          </p:nvPr>
        </p:nvSpPr>
        <p:spPr>
          <a:xfrm>
            <a:off x="1287471" y="7105657"/>
            <a:ext cx="4970461" cy="11239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just" defTabSz="127923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2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1pPr>
            <a:lvl2pPr marL="0" indent="0" algn="just" defTabSz="127923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35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2pPr>
            <a:lvl3pPr marL="0" indent="0" algn="just" defTabSz="127923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35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3pPr>
            <a:lvl4pPr marL="0" indent="0" algn="just" defTabSz="127923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35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4pPr>
            <a:lvl5pPr marL="0" indent="0" algn="just" defTabSz="127923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35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5640" y="1575753"/>
            <a:ext cx="5789612" cy="72075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58619" y="1575753"/>
            <a:ext cx="5791835" cy="72075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041E9B-437D-4366-BD1B-3886244F3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18" indent="0">
              <a:buNone/>
              <a:defRPr sz="2800" b="1"/>
            </a:lvl2pPr>
            <a:lvl3pPr marL="1279236" indent="0">
              <a:buNone/>
              <a:defRPr sz="2500" b="1"/>
            </a:lvl3pPr>
            <a:lvl4pPr marL="1918855" indent="0">
              <a:buNone/>
              <a:defRPr sz="2200" b="1"/>
            </a:lvl4pPr>
            <a:lvl5pPr marL="2558473" indent="0">
              <a:buNone/>
              <a:defRPr sz="2200" b="1"/>
            </a:lvl5pPr>
            <a:lvl6pPr marL="3198094" indent="0">
              <a:buNone/>
              <a:defRPr sz="2200" b="1"/>
            </a:lvl6pPr>
            <a:lvl7pPr marL="3837716" indent="0">
              <a:buNone/>
              <a:defRPr sz="2200" b="1"/>
            </a:lvl7pPr>
            <a:lvl8pPr marL="4477334" indent="0">
              <a:buNone/>
              <a:defRPr sz="2200" b="1"/>
            </a:lvl8pPr>
            <a:lvl9pPr marL="5116954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4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18" indent="0">
              <a:buNone/>
              <a:defRPr sz="2800" b="1"/>
            </a:lvl2pPr>
            <a:lvl3pPr marL="1279236" indent="0">
              <a:buNone/>
              <a:defRPr sz="2500" b="1"/>
            </a:lvl3pPr>
            <a:lvl4pPr marL="1918855" indent="0">
              <a:buNone/>
              <a:defRPr sz="2200" b="1"/>
            </a:lvl4pPr>
            <a:lvl5pPr marL="2558473" indent="0">
              <a:buNone/>
              <a:defRPr sz="2200" b="1"/>
            </a:lvl5pPr>
            <a:lvl6pPr marL="3198094" indent="0">
              <a:buNone/>
              <a:defRPr sz="2200" b="1"/>
            </a:lvl6pPr>
            <a:lvl7pPr marL="3837716" indent="0">
              <a:buNone/>
              <a:defRPr sz="2200" b="1"/>
            </a:lvl7pPr>
            <a:lvl8pPr marL="4477334" indent="0">
              <a:buNone/>
              <a:defRPr sz="2200" b="1"/>
            </a:lvl8pPr>
            <a:lvl9pPr marL="5116954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4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A91425-10AE-494E-8BFE-93C32665E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5AD343-8F43-4333-AF7B-0FC57FE1D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4BD0FA-62CE-496C-B65A-0F9481963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618" indent="0">
              <a:buNone/>
              <a:defRPr sz="1700"/>
            </a:lvl2pPr>
            <a:lvl3pPr marL="1279236" indent="0">
              <a:buNone/>
              <a:defRPr sz="1400"/>
            </a:lvl3pPr>
            <a:lvl4pPr marL="1918855" indent="0">
              <a:buNone/>
              <a:defRPr sz="1300"/>
            </a:lvl4pPr>
            <a:lvl5pPr marL="2558473" indent="0">
              <a:buNone/>
              <a:defRPr sz="1300"/>
            </a:lvl5pPr>
            <a:lvl6pPr marL="3198094" indent="0">
              <a:buNone/>
              <a:defRPr sz="1300"/>
            </a:lvl6pPr>
            <a:lvl7pPr marL="3837716" indent="0">
              <a:buNone/>
              <a:defRPr sz="1300"/>
            </a:lvl7pPr>
            <a:lvl8pPr marL="4477334" indent="0">
              <a:buNone/>
              <a:defRPr sz="1300"/>
            </a:lvl8pPr>
            <a:lvl9pPr marL="511695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DD544-D1FA-4FE2-9464-0129FB36F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618" indent="0">
              <a:buNone/>
              <a:defRPr sz="3900"/>
            </a:lvl2pPr>
            <a:lvl3pPr marL="1279236" indent="0">
              <a:buNone/>
              <a:defRPr sz="3400"/>
            </a:lvl3pPr>
            <a:lvl4pPr marL="1918855" indent="0">
              <a:buNone/>
              <a:defRPr sz="2800"/>
            </a:lvl4pPr>
            <a:lvl5pPr marL="2558473" indent="0">
              <a:buNone/>
              <a:defRPr sz="2800"/>
            </a:lvl5pPr>
            <a:lvl6pPr marL="3198094" indent="0">
              <a:buNone/>
              <a:defRPr sz="2800"/>
            </a:lvl6pPr>
            <a:lvl7pPr marL="3837716" indent="0">
              <a:buNone/>
              <a:defRPr sz="2800"/>
            </a:lvl7pPr>
            <a:lvl8pPr marL="4477334" indent="0">
              <a:buNone/>
              <a:defRPr sz="2800"/>
            </a:lvl8pPr>
            <a:lvl9pPr marL="5116954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618" indent="0">
              <a:buNone/>
              <a:defRPr sz="1700"/>
            </a:lvl2pPr>
            <a:lvl3pPr marL="1279236" indent="0">
              <a:buNone/>
              <a:defRPr sz="1400"/>
            </a:lvl3pPr>
            <a:lvl4pPr marL="1918855" indent="0">
              <a:buNone/>
              <a:defRPr sz="1300"/>
            </a:lvl4pPr>
            <a:lvl5pPr marL="2558473" indent="0">
              <a:buNone/>
              <a:defRPr sz="1300"/>
            </a:lvl5pPr>
            <a:lvl6pPr marL="3198094" indent="0">
              <a:buNone/>
              <a:defRPr sz="1300"/>
            </a:lvl6pPr>
            <a:lvl7pPr marL="3837716" indent="0">
              <a:buNone/>
              <a:defRPr sz="1300"/>
            </a:lvl7pPr>
            <a:lvl8pPr marL="4477334" indent="0">
              <a:buNone/>
              <a:defRPr sz="1300"/>
            </a:lvl8pPr>
            <a:lvl9pPr marL="511695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E37C1-E6B6-47F9-8BAD-BE3761F09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4A1732-BEEB-4C1D-989A-D1C144EAD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03419" y="0"/>
            <a:ext cx="2947035" cy="87833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5640" y="0"/>
            <a:ext cx="8634412" cy="87833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FBEC23-7553-49FC-A11E-61E2525FD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411163"/>
            <a:ext cx="23447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885" y="3053716"/>
            <a:ext cx="11592560" cy="1444625"/>
          </a:xfrm>
          <a:ln/>
        </p:spPr>
        <p:txBody>
          <a:bodyPr/>
          <a:lstStyle>
            <a:lvl1pPr>
              <a:lnSpc>
                <a:spcPct val="130000"/>
              </a:lnSpc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886" y="4598354"/>
            <a:ext cx="5240655" cy="909002"/>
          </a:xfrm>
          <a:ln/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EB9188-FC49-4FC1-A457-CD5E09FDC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с шапкой и заголовком (1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2425" y="336550"/>
            <a:ext cx="11292523" cy="11356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279236" rtl="0" eaLnBrk="1" latinLnBrk="0" hangingPunct="1">
              <a:spcBef>
                <a:spcPct val="0"/>
              </a:spcBef>
              <a:buNone/>
              <a:defRPr lang="ru-RU" sz="4500" b="1" kern="1200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350837" y="1847850"/>
            <a:ext cx="11293475" cy="6985000"/>
          </a:xfrm>
          <a:prstGeom prst="rect">
            <a:avLst/>
          </a:prstGeom>
        </p:spPr>
        <p:txBody>
          <a:bodyPr lIns="91372" tIns="45686" rIns="91372" bIns="45686"/>
          <a:lstStyle>
            <a:lvl1pPr>
              <a:defRPr lang="ru-RU" sz="45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3500" b="1">
                <a:solidFill>
                  <a:schemeClr val="accent2"/>
                </a:solidFill>
                <a:latin typeface="+mn-lt"/>
              </a:defRPr>
            </a:lvl2pPr>
            <a:lvl3pPr>
              <a:defRPr sz="2200" b="1">
                <a:solidFill>
                  <a:schemeClr val="accent2"/>
                </a:solidFill>
                <a:latin typeface="+mn-lt"/>
              </a:defRPr>
            </a:lvl3pPr>
            <a:lvl4pPr>
              <a:defRPr sz="2200">
                <a:solidFill>
                  <a:schemeClr val="accent2"/>
                </a:solidFill>
                <a:latin typeface="+mn-lt"/>
              </a:defRPr>
            </a:lvl4pPr>
            <a:lvl5pPr>
              <a:defRPr sz="22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11901488" y="9034463"/>
            <a:ext cx="587375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1279236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20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B85ACEEE-5A16-48A8-8721-0ABD7D07EC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50838" y="9034463"/>
            <a:ext cx="2849562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279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i="0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www.rosatom.ru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705A79-709C-405E-95D7-159BF196D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5639" y="1575753"/>
            <a:ext cx="5789612" cy="72075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58611" y="1575753"/>
            <a:ext cx="5791835" cy="720756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24FD28-FA52-44E0-AFD3-3FD2A975C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255BE6-002F-47C8-B563-8570D48EF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C5F043-3084-4272-A9B2-5BEC991C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F30DCA-7AE3-4A22-98DA-490E485D9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EDA33A-6EDA-4560-87EE-B0E3733A7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F475DC-59E4-4D6D-AD19-5491B783E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0D37C7-C4CE-4195-9EB3-EA8FCE16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03411" y="0"/>
            <a:ext cx="2947035" cy="87833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5639" y="0"/>
            <a:ext cx="8634412" cy="87833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BF1CC9-495A-4AC6-B0B3-60171AA83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chetininaDS\Рабочий стол\ЛОГО\RosAtom_logo_ru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8" y="165100"/>
            <a:ext cx="19081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260159" y="3187065"/>
            <a:ext cx="9070022" cy="97059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500" b="1" baseline="0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7463" y="5880100"/>
            <a:ext cx="5854705" cy="9239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just" defTabSz="1280160" rtl="0" eaLnBrk="1" latinLnBrk="0" hangingPunct="1">
              <a:spcBef>
                <a:spcPct val="0"/>
              </a:spcBef>
              <a:buNone/>
              <a:defRPr lang="ru-RU" sz="3500" b="1" kern="1200" baseline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dirty="0" smtClean="0"/>
              <a:t>Образец подзаголовка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0"/>
          </p:nvPr>
        </p:nvSpPr>
        <p:spPr>
          <a:xfrm>
            <a:off x="1287463" y="7105650"/>
            <a:ext cx="4970461" cy="11239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just" defTabSz="1280160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3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1pPr>
            <a:lvl2pPr marL="0" indent="0" algn="just" defTabSz="1280160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35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2pPr>
            <a:lvl3pPr marL="0" indent="0" algn="just" defTabSz="1280160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35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3pPr>
            <a:lvl4pPr marL="0" indent="0" algn="just" defTabSz="1280160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35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4pPr>
            <a:lvl5pPr marL="0" indent="0" algn="just" defTabSz="1280160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35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с шапкой и заголовком (2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2425" y="336550"/>
            <a:ext cx="11292523" cy="11356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279236" rtl="0" eaLnBrk="1" latinLnBrk="0" hangingPunct="1">
              <a:spcBef>
                <a:spcPct val="0"/>
              </a:spcBef>
              <a:buNone/>
              <a:defRPr lang="ru-RU" sz="4500" b="1" kern="1200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350837" y="1847850"/>
            <a:ext cx="11293475" cy="6985000"/>
          </a:xfrm>
          <a:prstGeom prst="rect">
            <a:avLst/>
          </a:prstGeom>
        </p:spPr>
        <p:txBody>
          <a:bodyPr lIns="91372" tIns="45686" rIns="91372" bIns="45686"/>
          <a:lstStyle>
            <a:lvl1pPr>
              <a:defRPr lang="ru-RU" sz="45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3500" b="1">
                <a:solidFill>
                  <a:schemeClr val="accent2"/>
                </a:solidFill>
                <a:latin typeface="+mn-lt"/>
              </a:defRPr>
            </a:lvl2pPr>
            <a:lvl3pPr>
              <a:defRPr sz="2200" b="1">
                <a:solidFill>
                  <a:schemeClr val="accent2"/>
                </a:solidFill>
                <a:latin typeface="+mn-lt"/>
              </a:defRPr>
            </a:lvl3pPr>
            <a:lvl4pPr>
              <a:defRPr sz="2200">
                <a:solidFill>
                  <a:schemeClr val="accent2"/>
                </a:solidFill>
                <a:latin typeface="+mn-lt"/>
              </a:defRPr>
            </a:lvl4pPr>
            <a:lvl5pPr>
              <a:defRPr sz="22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11901488" y="9034463"/>
            <a:ext cx="587375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1279236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20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367C4D4A-9376-472A-9083-4AD8DB6A18C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50838" y="9034463"/>
            <a:ext cx="2849562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279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www.rosatom.ru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с шапкой и заголовком (1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2425" y="336550"/>
            <a:ext cx="11292523" cy="11356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280160" rtl="0" eaLnBrk="1" latinLnBrk="0" hangingPunct="1">
              <a:spcBef>
                <a:spcPct val="0"/>
              </a:spcBef>
              <a:buNone/>
              <a:defRPr lang="ru-RU" sz="4500" b="1" kern="1200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350837" y="1847850"/>
            <a:ext cx="11293475" cy="6985000"/>
          </a:xfrm>
          <a:prstGeom prst="rect">
            <a:avLst/>
          </a:prstGeom>
        </p:spPr>
        <p:txBody>
          <a:bodyPr/>
          <a:lstStyle>
            <a:lvl1pPr>
              <a:defRPr lang="ru-RU" sz="45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3500" b="1">
                <a:solidFill>
                  <a:schemeClr val="accent2"/>
                </a:solidFill>
                <a:latin typeface="+mn-lt"/>
              </a:defRPr>
            </a:lvl2pPr>
            <a:lvl3pPr>
              <a:defRPr sz="2300" b="1">
                <a:solidFill>
                  <a:schemeClr val="accent2"/>
                </a:solidFill>
                <a:latin typeface="+mn-lt"/>
              </a:defRPr>
            </a:lvl3pPr>
            <a:lvl4pPr>
              <a:defRPr sz="2300">
                <a:solidFill>
                  <a:schemeClr val="accent2"/>
                </a:solidFill>
                <a:latin typeface="+mn-lt"/>
              </a:defRPr>
            </a:lvl4pPr>
            <a:lvl5pPr>
              <a:defRPr sz="2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11901488" y="9034463"/>
            <a:ext cx="587375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fld id="{F0651802-783E-4F55-8DE0-AFF4ADEB81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50838" y="9034463"/>
            <a:ext cx="2849562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r>
              <a:rPr lang="en-US"/>
              <a:t>www.rosatom.ru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с шапкой и заголовком (2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2425" y="336550"/>
            <a:ext cx="11292523" cy="11356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280160" rtl="0" eaLnBrk="1" latinLnBrk="0" hangingPunct="1">
              <a:spcBef>
                <a:spcPct val="0"/>
              </a:spcBef>
              <a:buNone/>
              <a:defRPr lang="ru-RU" sz="4500" b="1" kern="1200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350837" y="1847850"/>
            <a:ext cx="11293475" cy="6985000"/>
          </a:xfrm>
          <a:prstGeom prst="rect">
            <a:avLst/>
          </a:prstGeom>
        </p:spPr>
        <p:txBody>
          <a:bodyPr/>
          <a:lstStyle>
            <a:lvl1pPr>
              <a:defRPr lang="ru-RU" sz="45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3500" b="1">
                <a:solidFill>
                  <a:schemeClr val="accent2"/>
                </a:solidFill>
                <a:latin typeface="+mn-lt"/>
              </a:defRPr>
            </a:lvl2pPr>
            <a:lvl3pPr>
              <a:defRPr sz="2300" b="1">
                <a:solidFill>
                  <a:schemeClr val="accent2"/>
                </a:solidFill>
                <a:latin typeface="+mn-lt"/>
              </a:defRPr>
            </a:lvl3pPr>
            <a:lvl4pPr>
              <a:defRPr sz="2300">
                <a:solidFill>
                  <a:schemeClr val="accent2"/>
                </a:solidFill>
                <a:latin typeface="+mn-lt"/>
              </a:defRPr>
            </a:lvl4pPr>
            <a:lvl5pPr>
              <a:defRPr sz="2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11901488" y="9034463"/>
            <a:ext cx="587375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fld id="{458E621C-1955-48DD-A5CD-3E191A80FA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50838" y="9034463"/>
            <a:ext cx="2849562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r>
              <a:rPr lang="en-US"/>
              <a:t>www.rosatom.ru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без шапк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2425" y="336550"/>
            <a:ext cx="11292523" cy="11356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280160" rtl="0" eaLnBrk="1" latinLnBrk="0" hangingPunct="1">
              <a:spcBef>
                <a:spcPct val="0"/>
              </a:spcBef>
              <a:buNone/>
              <a:defRPr lang="ru-RU" sz="4500" b="1" kern="1200" dirty="0">
                <a:solidFill>
                  <a:srgbClr val="025EA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350837" y="1847850"/>
            <a:ext cx="11293475" cy="6985000"/>
          </a:xfrm>
          <a:prstGeom prst="rect">
            <a:avLst/>
          </a:prstGeom>
        </p:spPr>
        <p:txBody>
          <a:bodyPr/>
          <a:lstStyle>
            <a:lvl1pPr>
              <a:defRPr lang="ru-RU" sz="45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3500" b="1">
                <a:solidFill>
                  <a:schemeClr val="accent2"/>
                </a:solidFill>
                <a:latin typeface="+mn-lt"/>
              </a:defRPr>
            </a:lvl2pPr>
            <a:lvl3pPr>
              <a:defRPr sz="2300" b="1">
                <a:solidFill>
                  <a:schemeClr val="accent2"/>
                </a:solidFill>
                <a:latin typeface="+mn-lt"/>
              </a:defRPr>
            </a:lvl3pPr>
            <a:lvl4pPr>
              <a:defRPr sz="2300">
                <a:solidFill>
                  <a:schemeClr val="accent2"/>
                </a:solidFill>
                <a:latin typeface="+mn-lt"/>
              </a:defRPr>
            </a:lvl4pPr>
            <a:lvl5pPr>
              <a:defRPr sz="2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11901488" y="9034463"/>
            <a:ext cx="587375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fld id="{31619D8A-F9F2-48D3-9105-3E7B185576B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50838" y="9034463"/>
            <a:ext cx="2849562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r>
              <a:rPr lang="en-US"/>
              <a:t>www.rosatom.ru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без заголовк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350837" y="336550"/>
            <a:ext cx="12171363" cy="8496300"/>
          </a:xfrm>
          <a:prstGeom prst="rect">
            <a:avLst/>
          </a:prstGeom>
        </p:spPr>
        <p:txBody>
          <a:bodyPr/>
          <a:lstStyle>
            <a:lvl1pPr>
              <a:defRPr lang="ru-RU" sz="45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3500" b="1">
                <a:solidFill>
                  <a:schemeClr val="accent2"/>
                </a:solidFill>
                <a:latin typeface="+mn-lt"/>
              </a:defRPr>
            </a:lvl2pPr>
            <a:lvl3pPr>
              <a:defRPr sz="2300" b="1">
                <a:solidFill>
                  <a:schemeClr val="accent2"/>
                </a:solidFill>
                <a:latin typeface="+mn-lt"/>
              </a:defRPr>
            </a:lvl3pPr>
            <a:lvl4pPr>
              <a:defRPr sz="2300">
                <a:solidFill>
                  <a:schemeClr val="accent2"/>
                </a:solidFill>
                <a:latin typeface="+mn-lt"/>
              </a:defRPr>
            </a:lvl4pPr>
            <a:lvl5pPr>
              <a:defRPr sz="2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11901488" y="9034463"/>
            <a:ext cx="587375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fld id="{3836497A-706D-489C-BB43-8D4E1E62E8F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50838" y="9034463"/>
            <a:ext cx="2849562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r>
              <a:rPr lang="en-US"/>
              <a:t>www.rosatom.ru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ЦЯРБ_Заключите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3160713" y="3086100"/>
            <a:ext cx="9361487" cy="1071563"/>
          </a:xfrm>
          <a:prstGeom prst="rect">
            <a:avLst/>
          </a:prstGeom>
        </p:spPr>
        <p:txBody>
          <a:bodyPr lIns="0" tIns="0" rIns="0" bIns="0"/>
          <a:lstStyle/>
          <a:p>
            <a:pPr marL="480060" indent="-480060" defTabSz="128016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>
                <a:solidFill>
                  <a:srgbClr val="025EA1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5" name="Picture 2" descr="C:\Documents and Settings\SchetininaDS\Рабочий стол\ЛОГО\RosAtom_logo_ru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8" y="165100"/>
            <a:ext cx="19081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3160713" y="4371978"/>
            <a:ext cx="9361487" cy="5000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buNone/>
              <a:def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96D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>
          <a:xfrm>
            <a:off x="3160712" y="5014914"/>
            <a:ext cx="9361487" cy="7143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buNone/>
              <a:def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96D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160713" y="6372225"/>
            <a:ext cx="8097837" cy="5111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r>
              <a:rPr lang="ru-RU"/>
              <a:t>Государственная корпорация по атомной энергии «Росатом»</a:t>
            </a:r>
          </a:p>
          <a:p>
            <a:r>
              <a:rPr lang="ru-RU"/>
              <a:t>www.rosatom.ru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420688" y="2339975"/>
            <a:ext cx="2576512" cy="5130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128016" tIns="64008" rIns="128016" bIns="64008">
            <a:spAutoFit/>
          </a:bodyPr>
          <a:lstStyle/>
          <a:p>
            <a:pPr defTabSz="1279525">
              <a:defRPr/>
            </a:pPr>
            <a:r>
              <a:rPr lang="ru-RU" sz="32500" dirty="0">
                <a:solidFill>
                  <a:srgbClr val="5772B5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 userDrawn="1"/>
        </p:nvSpPr>
        <p:spPr bwMode="auto">
          <a:xfrm>
            <a:off x="7958138" y="1506538"/>
            <a:ext cx="504825" cy="504825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79525">
              <a:defRPr/>
            </a:pPr>
            <a:r>
              <a:rPr lang="ru-RU" sz="3400" dirty="0">
                <a:solidFill>
                  <a:srgbClr val="003274"/>
                </a:solidFill>
              </a:rPr>
              <a:t>1</a:t>
            </a:r>
          </a:p>
        </p:txBody>
      </p:sp>
      <p:sp>
        <p:nvSpPr>
          <p:cNvPr id="6" name="Oval 7"/>
          <p:cNvSpPr>
            <a:spLocks noChangeArrowheads="1"/>
          </p:cNvSpPr>
          <p:nvPr userDrawn="1"/>
        </p:nvSpPr>
        <p:spPr bwMode="auto">
          <a:xfrm>
            <a:off x="8516938" y="1506538"/>
            <a:ext cx="504825" cy="50482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79525">
              <a:defRPr/>
            </a:pPr>
            <a:r>
              <a:rPr lang="ru-RU" sz="3400" dirty="0">
                <a:solidFill>
                  <a:srgbClr val="025EA1"/>
                </a:solidFill>
              </a:rPr>
              <a:t>2</a:t>
            </a:r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9077325" y="1506538"/>
            <a:ext cx="503238" cy="50482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79525">
              <a:defRPr/>
            </a:pPr>
            <a:r>
              <a:rPr lang="ru-RU" sz="3400" dirty="0">
                <a:solidFill>
                  <a:srgbClr val="025EA1"/>
                </a:solidFill>
              </a:rPr>
              <a:t>3</a:t>
            </a:r>
          </a:p>
        </p:txBody>
      </p:sp>
      <p:sp>
        <p:nvSpPr>
          <p:cNvPr id="8" name="Oval 10"/>
          <p:cNvSpPr>
            <a:spLocks noChangeArrowheads="1"/>
          </p:cNvSpPr>
          <p:nvPr userDrawn="1"/>
        </p:nvSpPr>
        <p:spPr bwMode="auto">
          <a:xfrm>
            <a:off x="9634538" y="1506538"/>
            <a:ext cx="504825" cy="50482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79525">
              <a:defRPr/>
            </a:pPr>
            <a:r>
              <a:rPr lang="ru-RU" sz="3400" dirty="0">
                <a:solidFill>
                  <a:srgbClr val="025EA1"/>
                </a:solidFill>
              </a:rPr>
              <a:t>4</a:t>
            </a:r>
          </a:p>
        </p:txBody>
      </p:sp>
      <p:sp>
        <p:nvSpPr>
          <p:cNvPr id="9" name="Oval 11"/>
          <p:cNvSpPr>
            <a:spLocks noChangeArrowheads="1"/>
          </p:cNvSpPr>
          <p:nvPr userDrawn="1"/>
        </p:nvSpPr>
        <p:spPr bwMode="auto">
          <a:xfrm>
            <a:off x="10194925" y="1506538"/>
            <a:ext cx="504825" cy="50482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79525">
              <a:defRPr/>
            </a:pPr>
            <a:r>
              <a:rPr lang="ru-RU" sz="3400" dirty="0">
                <a:solidFill>
                  <a:srgbClr val="025EA1"/>
                </a:solidFill>
              </a:rPr>
              <a:t>5</a:t>
            </a:r>
          </a:p>
        </p:txBody>
      </p:sp>
      <p:sp>
        <p:nvSpPr>
          <p:cNvPr id="10" name="Oval 12"/>
          <p:cNvSpPr>
            <a:spLocks noChangeArrowheads="1"/>
          </p:cNvSpPr>
          <p:nvPr userDrawn="1"/>
        </p:nvSpPr>
        <p:spPr bwMode="auto">
          <a:xfrm>
            <a:off x="10755313" y="1506538"/>
            <a:ext cx="503237" cy="50482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79525">
              <a:defRPr/>
            </a:pPr>
            <a:r>
              <a:rPr lang="ru-RU" sz="3400" dirty="0">
                <a:solidFill>
                  <a:srgbClr val="025EA1"/>
                </a:solidFill>
              </a:rPr>
              <a:t>6</a:t>
            </a:r>
          </a:p>
        </p:txBody>
      </p:sp>
      <p:pic>
        <p:nvPicPr>
          <p:cNvPr id="11" name="Picture 13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715963"/>
            <a:ext cx="1949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857250" y="7777163"/>
            <a:ext cx="1838325" cy="306387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279525">
              <a:defRPr/>
            </a:pPr>
            <a:r>
              <a:rPr lang="en-US" sz="2000" dirty="0">
                <a:solidFill>
                  <a:srgbClr val="003274"/>
                </a:solidFill>
              </a:rPr>
              <a:t>www.rosatom.ru</a:t>
            </a:r>
            <a:endParaRPr lang="ru-RU" sz="2000" dirty="0">
              <a:solidFill>
                <a:srgbClr val="003274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5664" y="3438208"/>
            <a:ext cx="10812462" cy="2995930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5664" y="6514148"/>
            <a:ext cx="10812462" cy="504507"/>
          </a:xfrm>
          <a:prstGeom prst="rect">
            <a:avLst/>
          </a:prstGeom>
        </p:spPr>
        <p:txBody>
          <a:bodyPr lIns="128016" tIns="64008" rIns="128016" bIns="64008" anchor="ctr"/>
          <a:lstStyle>
            <a:lvl1pPr marL="0" indent="0">
              <a:buFontTx/>
              <a:buNone/>
              <a:defRPr sz="31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без шапк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2425" y="336550"/>
            <a:ext cx="11292523" cy="11356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279236" rtl="0" eaLnBrk="1" latinLnBrk="0" hangingPunct="1">
              <a:spcBef>
                <a:spcPct val="0"/>
              </a:spcBef>
              <a:buNone/>
              <a:defRPr lang="ru-RU" sz="4500" b="1" kern="1200" dirty="0">
                <a:solidFill>
                  <a:srgbClr val="025EA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350837" y="1847850"/>
            <a:ext cx="11293475" cy="6985000"/>
          </a:xfrm>
          <a:prstGeom prst="rect">
            <a:avLst/>
          </a:prstGeom>
        </p:spPr>
        <p:txBody>
          <a:bodyPr lIns="91372" tIns="45686" rIns="91372" bIns="45686"/>
          <a:lstStyle>
            <a:lvl1pPr>
              <a:defRPr lang="ru-RU" sz="45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3500" b="1">
                <a:solidFill>
                  <a:schemeClr val="accent2"/>
                </a:solidFill>
                <a:latin typeface="+mn-lt"/>
              </a:defRPr>
            </a:lvl2pPr>
            <a:lvl3pPr>
              <a:defRPr sz="2200" b="1">
                <a:solidFill>
                  <a:schemeClr val="accent2"/>
                </a:solidFill>
                <a:latin typeface="+mn-lt"/>
              </a:defRPr>
            </a:lvl3pPr>
            <a:lvl4pPr>
              <a:defRPr sz="2200">
                <a:solidFill>
                  <a:schemeClr val="accent2"/>
                </a:solidFill>
                <a:latin typeface="+mn-lt"/>
              </a:defRPr>
            </a:lvl4pPr>
            <a:lvl5pPr>
              <a:defRPr sz="22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11901488" y="9034463"/>
            <a:ext cx="587375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1279236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20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93512884-2B92-45BE-9FAD-75C9C49EC13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50838" y="9034463"/>
            <a:ext cx="2849562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127923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www.rosatom.ru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без заголовк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350845" y="336550"/>
            <a:ext cx="12171363" cy="8496300"/>
          </a:xfrm>
          <a:prstGeom prst="rect">
            <a:avLst/>
          </a:prstGeom>
        </p:spPr>
        <p:txBody>
          <a:bodyPr lIns="91372" tIns="45686" rIns="91372" bIns="45686"/>
          <a:lstStyle>
            <a:lvl1pPr>
              <a:defRPr lang="ru-RU" sz="45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3500" b="1">
                <a:solidFill>
                  <a:schemeClr val="accent2"/>
                </a:solidFill>
                <a:latin typeface="+mn-lt"/>
              </a:defRPr>
            </a:lvl2pPr>
            <a:lvl3pPr>
              <a:defRPr sz="2200" b="1">
                <a:solidFill>
                  <a:schemeClr val="accent2"/>
                </a:solidFill>
                <a:latin typeface="+mn-lt"/>
              </a:defRPr>
            </a:lvl3pPr>
            <a:lvl4pPr>
              <a:defRPr sz="2200">
                <a:solidFill>
                  <a:schemeClr val="accent2"/>
                </a:solidFill>
                <a:latin typeface="+mn-lt"/>
              </a:defRPr>
            </a:lvl4pPr>
            <a:lvl5pPr>
              <a:defRPr sz="22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11901488" y="9034463"/>
            <a:ext cx="587375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1279236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20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791C789E-7C00-4659-81D4-3E6746D0761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50838" y="9034463"/>
            <a:ext cx="2849562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127923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www.rosatom.ru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ЦЯРБ_Заключите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3160713" y="3086100"/>
            <a:ext cx="9361487" cy="1071563"/>
          </a:xfrm>
          <a:prstGeom prst="rect">
            <a:avLst/>
          </a:prstGeom>
        </p:spPr>
        <p:txBody>
          <a:bodyPr lIns="0" tIns="0" rIns="0" bIns="0"/>
          <a:lstStyle/>
          <a:p>
            <a:pPr marL="479716" indent="-479716" defTabSz="1279236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100" b="1" dirty="0">
                <a:solidFill>
                  <a:schemeClr val="accent2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5" name="Picture 2" descr="C:\Documents and Settings\SchetininaDS\Рабочий стол\ЛОГО\RosAtom_logo_ru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8" y="165100"/>
            <a:ext cx="19081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3160714" y="4371978"/>
            <a:ext cx="9361486" cy="5000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buNone/>
              <a:def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96D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>
          <a:xfrm>
            <a:off x="3160713" y="5014923"/>
            <a:ext cx="9361486" cy="7143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buNone/>
              <a:def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96D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3160713" y="6372225"/>
            <a:ext cx="8097837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127923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Государственная корпорация по атомной энергии «Росатом»</a:t>
            </a:r>
          </a:p>
          <a:p>
            <a:pPr>
              <a:defRPr/>
            </a:pPr>
            <a:r>
              <a:rPr lang="ru-RU"/>
              <a:t>www.rosatom.ru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411163"/>
            <a:ext cx="23447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885" y="3053724"/>
            <a:ext cx="11592560" cy="1444625"/>
          </a:xfrm>
          <a:ln/>
        </p:spPr>
        <p:txBody>
          <a:bodyPr/>
          <a:lstStyle>
            <a:lvl1pPr>
              <a:lnSpc>
                <a:spcPct val="130000"/>
              </a:lnSpc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894" y="4598355"/>
            <a:ext cx="5240655" cy="909002"/>
          </a:xfrm>
          <a:ln/>
        </p:spPr>
        <p:txBody>
          <a:bodyPr anchor="ctr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66E243-F006-44C9-A9A6-48EA2C21C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9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618" indent="0">
              <a:buNone/>
              <a:defRPr sz="2500"/>
            </a:lvl2pPr>
            <a:lvl3pPr marL="1279236" indent="0">
              <a:buNone/>
              <a:defRPr sz="2200"/>
            </a:lvl3pPr>
            <a:lvl4pPr marL="1918855" indent="0">
              <a:buNone/>
              <a:defRPr sz="2000"/>
            </a:lvl4pPr>
            <a:lvl5pPr marL="2558473" indent="0">
              <a:buNone/>
              <a:defRPr sz="2000"/>
            </a:lvl5pPr>
            <a:lvl6pPr marL="3198094" indent="0">
              <a:buNone/>
              <a:defRPr sz="2000"/>
            </a:lvl6pPr>
            <a:lvl7pPr marL="3837716" indent="0">
              <a:buNone/>
              <a:defRPr sz="2000"/>
            </a:lvl7pPr>
            <a:lvl8pPr marL="4477334" indent="0">
              <a:buNone/>
              <a:defRPr sz="2000"/>
            </a:lvl8pPr>
            <a:lvl9pPr marL="5116954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127860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82CC92-FF3A-43E7-A613-09E3E8C40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hdr="0" dt="0"/>
  <p:txStyles>
    <p:titleStyle>
      <a:lvl1pPr algn="ctr" defTabSz="1277938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6872" algn="ctr" defTabSz="127860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3741" algn="ctr" defTabSz="127860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0614" algn="ctr" defTabSz="127860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7484" algn="ctr" defTabSz="127860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7838" indent="-477838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8225" indent="-398463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613" indent="-317500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6788" indent="-317500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6550" indent="-317500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905" indent="-319809" algn="l" defTabSz="127923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523" indent="-319809" algn="l" defTabSz="127923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145" indent="-319809" algn="l" defTabSz="127923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6766" indent="-319809" algn="l" defTabSz="127923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18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236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855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473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09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716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33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95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3350" y="9028113"/>
            <a:ext cx="8778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3100" b="1">
                <a:solidFill>
                  <a:srgbClr val="003274"/>
                </a:solidFill>
              </a:defRPr>
            </a:lvl1pPr>
          </a:lstStyle>
          <a:p>
            <a:fld id="{9AD6D36A-24C2-4C67-AABD-88EC49DD2C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76388"/>
            <a:ext cx="11795125" cy="720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0"/>
            <a:ext cx="10685462" cy="134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8197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07750" y="149225"/>
            <a:ext cx="12430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5pPr>
      <a:lvl6pPr marL="639618"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6pPr>
      <a:lvl7pPr marL="1279236"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7pPr>
      <a:lvl8pPr marL="1918855"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8pPr>
      <a:lvl9pPr marL="2558473"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52413" indent="-25241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4765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2pPr>
      <a:lvl3pPr marL="1625600" indent="-37465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3100">
          <a:solidFill>
            <a:schemeClr val="tx1"/>
          </a:solidFill>
          <a:latin typeface="+mn-lt"/>
          <a:cs typeface="+mn-cs"/>
        </a:defRPr>
      </a:lvl3pPr>
      <a:lvl4pPr marL="2328863" indent="-3190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900363" indent="-31908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540116" indent="-31980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4179734" indent="-31980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819354" indent="-31980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5458974" indent="-31980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18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236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855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473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09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716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33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95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3350" y="9028113"/>
            <a:ext cx="8778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3100" b="1">
                <a:solidFill>
                  <a:srgbClr val="003274"/>
                </a:solidFill>
              </a:defRPr>
            </a:lvl1pPr>
          </a:lstStyle>
          <a:p>
            <a:fld id="{E4C6D789-E27D-4F72-AF94-3DF314E4AC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76388"/>
            <a:ext cx="11795125" cy="720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0"/>
            <a:ext cx="10685462" cy="134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485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07750" y="149225"/>
            <a:ext cx="12430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5pPr>
      <a:lvl6pPr marL="640080"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6pPr>
      <a:lvl7pPr marL="1280160"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7pPr>
      <a:lvl8pPr marL="1920240"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8pPr>
      <a:lvl9pPr marL="2560320"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52413" indent="-25241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4765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2pPr>
      <a:lvl3pPr marL="1625600" indent="-37465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3100">
          <a:solidFill>
            <a:schemeClr val="tx1"/>
          </a:solidFill>
          <a:latin typeface="+mn-lt"/>
          <a:cs typeface="+mn-cs"/>
        </a:defRPr>
      </a:lvl3pPr>
      <a:lvl4pPr marL="2330450" indent="-3190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901950" indent="-31908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542665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4182745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822825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5462905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hf hd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3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5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wmf"/><Relationship Id="rId7" Type="http://schemas.openxmlformats.org/officeDocument/2006/relationships/hyperlink" Target="http://images.yandex.ru/yandsearch?text=EU%20%20%D1%84%D0%BB%D0%B0%D0%B3&amp;stype=image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hyperlink" Target="http://images.yandex.ru/yandsearch?text=EU%20%20%D1%84%D0%BB%D0%B0%D0%B3&amp;stype=image" TargetMode="External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12788" y="2713038"/>
            <a:ext cx="11664950" cy="3527425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ru-RU" smtClean="0"/>
              <a:t>История и основные результаты международного сотрудничества по повышению ядерной и радиационной безопасности на Северо-западе Российской Федерации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7463" y="6591300"/>
            <a:ext cx="8685212" cy="923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Григорьев Анатолий</a:t>
            </a:r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Атомфлот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F9BF1-063A-4E98-83BD-49CA76D6AC7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Picture 2" descr="C:\Users\Kobzev-VA\Desktop\Создание инфраструктуры ОЯТ  от 23.09.2013\ФОТО\Добавь историческую картину Шевнин вывозит ОЯ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1557338"/>
            <a:ext cx="11460162" cy="750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6" name="Picture 10" descr="Приложение%20схема%20размещения%20объектов%20ИА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79400" y="1560513"/>
            <a:ext cx="3571875" cy="1371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33613" y="3360738"/>
          <a:ext cx="9642176" cy="38175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21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Существенно улучшена радиационная обстановка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Вывезено 70 эшелонов с ОЯТ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Начата укладка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ТРО на длительное</a:t>
                      </a:r>
                      <a:r>
                        <a:rPr lang="ru-RU" b="1" baseline="0" dirty="0" smtClean="0"/>
                        <a:t> хранение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Ведется</a:t>
                      </a:r>
                      <a:r>
                        <a:rPr lang="ru-RU" b="1" baseline="0" dirty="0" smtClean="0"/>
                        <a:t> подготовка плавучих технических баз к утилизации (</a:t>
                      </a:r>
                      <a:r>
                        <a:rPr lang="ru-RU" b="1" baseline="0" dirty="0" err="1" smtClean="0"/>
                        <a:t>Лепсе</a:t>
                      </a:r>
                      <a:r>
                        <a:rPr lang="ru-RU" b="1" baseline="0" dirty="0" smtClean="0"/>
                        <a:t>, Володарский, Лотта)</a:t>
                      </a:r>
                      <a:endParaRPr lang="ru-RU" b="1" dirty="0"/>
                    </a:p>
                  </a:txBody>
                  <a:tcPr/>
                </a:tc>
              </a:tr>
              <a:tr h="4865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Построено судно </a:t>
                      </a:r>
                      <a:r>
                        <a:rPr lang="ru-RU" b="1" dirty="0" err="1" smtClean="0"/>
                        <a:t>Россита</a:t>
                      </a:r>
                      <a:endParaRPr lang="ru-RU" b="1" dirty="0"/>
                    </a:p>
                  </a:txBody>
                  <a:tcPr/>
                </a:tc>
              </a:tr>
              <a:tr h="4865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Разработаны</a:t>
                      </a:r>
                      <a:r>
                        <a:rPr lang="ru-RU" b="1" baseline="0" dirty="0" smtClean="0"/>
                        <a:t> проекты на все объекты инфраструктуры</a:t>
                      </a:r>
                      <a:endParaRPr lang="ru-RU" b="1" dirty="0"/>
                    </a:p>
                  </a:txBody>
                  <a:tcPr/>
                </a:tc>
              </a:tr>
              <a:tr h="5737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Ведется строительство</a:t>
                      </a:r>
                      <a:r>
                        <a:rPr lang="ru-RU" b="1" baseline="0" dirty="0" smtClean="0"/>
                        <a:t> объектов обращения с ОЯТ и РАО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319" name="Rectangle 12"/>
          <p:cNvSpPr>
            <a:spLocks noChangeArrowheads="1"/>
          </p:cNvSpPr>
          <p:nvPr/>
        </p:nvSpPr>
        <p:spPr bwMode="auto">
          <a:xfrm>
            <a:off x="1149350" y="7158038"/>
            <a:ext cx="1070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 anchor="ctr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План – завершить создание инфраструктуры для обращения с ОЯТ и РАО, обеспечить вывоз ОЯТ и ТРО, обеспечить утилизацию ледоколов и судов обеспечения, реабилитировать радиационно-опасные объекты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5216" y="1776264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37104" y="1776264"/>
            <a:ext cx="8640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0" descr="sweden_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0760" y="1776264"/>
            <a:ext cx="871703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8563" y="1781175"/>
            <a:ext cx="895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6984" y="1776264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528" y="1776264"/>
            <a:ext cx="980783" cy="57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L:\Щетинина\Презентации\Флаги\РОССИЯ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20881" y="1776264"/>
            <a:ext cx="792088" cy="5782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Сайда – ПДХ РО и РЦВХРАО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0ABB9-DE92-4D37-9A60-80BAFD2D58C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344613"/>
            <a:ext cx="11809412" cy="752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1560513"/>
            <a:ext cx="31623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39988" y="3863975"/>
          <a:ext cx="9937104" cy="3138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71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Завершено строительство 1 и 2 очередей ПДХ РО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Принято</a:t>
                      </a:r>
                      <a:r>
                        <a:rPr lang="ru-RU" b="1" baseline="0" dirty="0" smtClean="0"/>
                        <a:t> на временное хранение 61 реакторный отсек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Отработана схема приема на временное</a:t>
                      </a:r>
                      <a:r>
                        <a:rPr lang="ru-RU" b="1" baseline="0" dirty="0" smtClean="0"/>
                        <a:t> хранение ТРО с судов и автотехники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Подготовлено производство для утилизации реакторных отсеков и ПТБ</a:t>
                      </a:r>
                      <a:r>
                        <a:rPr lang="ru-RU" b="1" baseline="0" dirty="0" smtClean="0"/>
                        <a:t> (Володарский)</a:t>
                      </a:r>
                      <a:endParaRPr lang="ru-RU" b="1" dirty="0"/>
                    </a:p>
                  </a:txBody>
                  <a:tcPr/>
                </a:tc>
              </a:tr>
              <a:tr h="4865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Завершается строительство 3-й очереди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39" name="Rectangle 12"/>
          <p:cNvSpPr>
            <a:spLocks noChangeArrowheads="1"/>
          </p:cNvSpPr>
          <p:nvPr/>
        </p:nvSpPr>
        <p:spPr bwMode="auto">
          <a:xfrm>
            <a:off x="855663" y="7104063"/>
            <a:ext cx="111617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 anchor="ctr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План – завершить строительство регионального центра для кондиционирования и временного хранения РАО, обеспечить их прием, переработку и хранение, утилизацию ПТБ и РО, разместить на хранение отсеки утилизированных ледоколов и судов.  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528" y="1560240"/>
            <a:ext cx="864766" cy="52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:\Щетинина\Презентации\Флаги\РОСС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640" y="1560240"/>
            <a:ext cx="835025" cy="5286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Состояние работ по утилизации РИТЭГ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C18F0-E091-4F5F-AE9D-A922D4A4B9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7348" name="Picture 8" descr="Глобус_2005_mo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1776413"/>
            <a:ext cx="54006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Глобус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6700" y="1704975"/>
            <a:ext cx="5616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1216025" y="5592763"/>
            <a:ext cx="3008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7" rIns="91395" bIns="45697" anchor="ctr">
            <a:spAutoFit/>
          </a:bodyPr>
          <a:lstStyle/>
          <a:p>
            <a:pPr algn="ctr"/>
            <a:r>
              <a:rPr lang="ru-RU" sz="2000" b="1"/>
              <a:t>Расположение РИТЭГ </a:t>
            </a:r>
          </a:p>
          <a:p>
            <a:pPr algn="ctr"/>
            <a:r>
              <a:rPr lang="ru-RU" sz="2000" b="1"/>
              <a:t>на конец  2004г.</a:t>
            </a:r>
            <a:endParaRPr lang="ru-RU" sz="2000"/>
          </a:p>
        </p:txBody>
      </p:sp>
      <p:sp>
        <p:nvSpPr>
          <p:cNvPr id="57351" name="Rectangle 11"/>
          <p:cNvSpPr>
            <a:spLocks noChangeArrowheads="1"/>
          </p:cNvSpPr>
          <p:nvPr/>
        </p:nvSpPr>
        <p:spPr bwMode="auto">
          <a:xfrm>
            <a:off x="8201025" y="5664200"/>
            <a:ext cx="293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7" rIns="91395" bIns="45697" anchor="ctr">
            <a:spAutoFit/>
          </a:bodyPr>
          <a:lstStyle/>
          <a:p>
            <a:pPr algn="ctr"/>
            <a:r>
              <a:rPr lang="ru-RU" sz="2000" b="1"/>
              <a:t>Расположение РИТЭГ</a:t>
            </a:r>
          </a:p>
          <a:p>
            <a:pPr algn="ctr"/>
            <a:r>
              <a:rPr lang="ru-RU" sz="2000" b="1"/>
              <a:t>на конец  201</a:t>
            </a:r>
            <a:r>
              <a:rPr lang="en-US" sz="2000" b="1"/>
              <a:t>2</a:t>
            </a:r>
            <a:r>
              <a:rPr lang="ru-RU" sz="2000" b="1"/>
              <a:t> г.</a:t>
            </a:r>
            <a:r>
              <a:rPr lang="ru-RU" sz="2000"/>
              <a:t> </a:t>
            </a:r>
          </a:p>
        </p:txBody>
      </p:sp>
      <p:sp>
        <p:nvSpPr>
          <p:cNvPr id="57352" name="Rectangle 12"/>
          <p:cNvSpPr>
            <a:spLocks noChangeArrowheads="1"/>
          </p:cNvSpPr>
          <p:nvPr/>
        </p:nvSpPr>
        <p:spPr bwMode="auto">
          <a:xfrm>
            <a:off x="639763" y="6456363"/>
            <a:ext cx="117379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 anchor="ctr">
            <a:spAutoFit/>
          </a:bodyPr>
          <a:lstStyle/>
          <a:p>
            <a:pPr algn="ctr"/>
            <a:r>
              <a:rPr lang="ru-RU" b="1" dirty="0" smtClean="0"/>
              <a:t>В 2013 </a:t>
            </a:r>
            <a:r>
              <a:rPr lang="ru-RU" b="1" dirty="0"/>
              <a:t>году </a:t>
            </a:r>
            <a:r>
              <a:rPr lang="ru-RU" b="1" dirty="0" smtClean="0"/>
              <a:t>РИТЭГ на побережье РФ были </a:t>
            </a:r>
            <a:r>
              <a:rPr lang="ru-RU" b="1" dirty="0"/>
              <a:t>демонтированы</a:t>
            </a:r>
            <a:endParaRPr lang="ru-RU" dirty="0"/>
          </a:p>
        </p:txBody>
      </p:sp>
      <p:graphicFrame>
        <p:nvGraphicFramePr>
          <p:cNvPr id="14" name="Group 35"/>
          <p:cNvGraphicFramePr>
            <a:graphicFrameLocks noGrp="1"/>
          </p:cNvGraphicFramePr>
          <p:nvPr/>
        </p:nvGraphicFramePr>
        <p:xfrm>
          <a:off x="3952875" y="7032625"/>
          <a:ext cx="4410075" cy="1897064"/>
        </p:xfrm>
        <a:graphic>
          <a:graphicData uri="http://schemas.openxmlformats.org/drawingml/2006/table">
            <a:tbl>
              <a:tblPr/>
              <a:tblGrid>
                <a:gridCol w="2205039"/>
                <a:gridCol w="2205036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Норвегия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Франция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Канада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Финляндия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Россия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Швеция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Япония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0" name="Rectangle 11"/>
          <p:cNvSpPr>
            <a:spLocks noChangeArrowheads="1"/>
          </p:cNvSpPr>
          <p:nvPr/>
        </p:nvSpPr>
        <p:spPr bwMode="auto">
          <a:xfrm>
            <a:off x="461963" y="7464425"/>
            <a:ext cx="328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7" rIns="91395" bIns="45697" anchor="ctr">
            <a:spAutoFit/>
          </a:bodyPr>
          <a:lstStyle/>
          <a:p>
            <a:pPr algn="ctr"/>
            <a:r>
              <a:rPr lang="ru-RU" sz="2000" b="1"/>
              <a:t>Было на берегу 1007 шт</a:t>
            </a:r>
            <a:r>
              <a:rPr lang="ru-RU" sz="2000"/>
              <a:t> </a:t>
            </a:r>
          </a:p>
        </p:txBody>
      </p:sp>
      <p:sp>
        <p:nvSpPr>
          <p:cNvPr id="57371" name="Rectangle 11"/>
          <p:cNvSpPr>
            <a:spLocks noChangeArrowheads="1"/>
          </p:cNvSpPr>
          <p:nvPr/>
        </p:nvSpPr>
        <p:spPr bwMode="auto">
          <a:xfrm>
            <a:off x="8705850" y="7392988"/>
            <a:ext cx="350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7" rIns="91395" bIns="45697" anchor="ctr">
            <a:spAutoFit/>
          </a:bodyPr>
          <a:lstStyle/>
          <a:p>
            <a:pPr algn="ctr"/>
            <a:r>
              <a:rPr lang="ru-RU" sz="2000" b="1"/>
              <a:t>Осталось на берегу </a:t>
            </a:r>
            <a:r>
              <a:rPr lang="en-US" sz="2000" b="1"/>
              <a:t>1</a:t>
            </a:r>
            <a:r>
              <a:rPr lang="ru-RU" sz="2000" b="1"/>
              <a:t>2 шт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691FA-93B1-48F1-BB05-C12A50A336E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344613"/>
            <a:ext cx="11953875" cy="759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4"/>
          <p:cNvSpPr txBox="1">
            <a:spLocks noChangeArrowheads="1"/>
          </p:cNvSpPr>
          <p:nvPr/>
        </p:nvSpPr>
        <p:spPr bwMode="auto">
          <a:xfrm>
            <a:off x="655638" y="263525"/>
            <a:ext cx="10685462" cy="86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sz="2800" b="1">
                <a:solidFill>
                  <a:schemeClr val="hlink"/>
                </a:solidFill>
              </a:rPr>
              <a:t>График решения проблем наследия 2005 года по СМП</a:t>
            </a:r>
          </a:p>
        </p:txBody>
      </p:sp>
    </p:spTree>
    <p:extLst>
      <p:ext uri="{BB962C8B-B14F-4D97-AF65-F5344CB8AC3E}">
        <p14:creationId xmlns="" xmlns:p14="http://schemas.microsoft.com/office/powerpoint/2010/main" val="204433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47700" y="1416050"/>
          <a:ext cx="11795125" cy="3688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951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accent2"/>
                          </a:solidFill>
                        </a:rPr>
                        <a:t>Значительно улучшена экологическая обстановка в регионе</a:t>
                      </a:r>
                      <a:endParaRPr lang="ru-RU" baseline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7E8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Без участия международных доноров срок решения был бы больше</a:t>
                      </a:r>
                      <a:endParaRPr lang="ru-RU" b="1" baseline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Утилизированы все АПЛ, выведенные из состава ВМФ</a:t>
                      </a:r>
                      <a:endParaRPr lang="ru-RU" b="1" baseline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Вывезено на переработку 70 эшелонов с ОЯТ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Размещено на безопасное хранение более 50% реакторных отсеков</a:t>
                      </a:r>
                      <a:endParaRPr lang="ru-RU" b="1" baseline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Созданы условия для обращения с ОЯТ, транспортные средства и контейнеры для перевозки ОЯТ и РАО</a:t>
                      </a:r>
                      <a:endParaRPr lang="ru-RU" b="1" baseline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Созданы условия для безопасной переработки ТРО</a:t>
                      </a:r>
                      <a:endParaRPr lang="ru-RU" b="1" baseline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>Выводы и задачи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D4B1D-3600-4C8D-AC6D-B55049C0A5F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74688" y="5434013"/>
            <a:ext cx="11737975" cy="477837"/>
          </a:xfrm>
          <a:prstGeom prst="rect">
            <a:avLst/>
          </a:prstGeom>
          <a:noFill/>
          <a:ln>
            <a:noFill/>
          </a:ln>
          <a:extLst/>
        </p:spPr>
        <p:txBody>
          <a:bodyPr lIns="91395" tIns="45697" rIns="91395" bIns="45697" anchor="ctr">
            <a:spAutoFit/>
          </a:bodyPr>
          <a:lstStyle/>
          <a:p>
            <a:pPr algn="ctr" defTabSz="1278603">
              <a:defRPr/>
            </a:pPr>
            <a:r>
              <a:rPr lang="ru-RU" b="1" dirty="0">
                <a:solidFill>
                  <a:schemeClr val="accent6"/>
                </a:solidFill>
              </a:rPr>
              <a:t>Задачи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4225" y="6240463"/>
          <a:ext cx="11737304" cy="2376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373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Вывезти ОЯТ губы Андреева и Гремихи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8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Провести</a:t>
                      </a:r>
                      <a:r>
                        <a:rPr lang="ru-RU" b="1" baseline="0" dirty="0" smtClean="0"/>
                        <a:t> сбор РАО Региона в Сайде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Завершить</a:t>
                      </a:r>
                      <a:r>
                        <a:rPr lang="ru-RU" b="1" baseline="0" dirty="0" smtClean="0"/>
                        <a:t> утилизацию </a:t>
                      </a:r>
                      <a:r>
                        <a:rPr lang="ru-RU" b="1" baseline="0" dirty="0" err="1" smtClean="0"/>
                        <a:t>многоотсечных</a:t>
                      </a:r>
                      <a:r>
                        <a:rPr lang="ru-RU" b="1" baseline="0" dirty="0" smtClean="0"/>
                        <a:t> реакторных блоков и ПТБ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Утилизировать атомные ледоколы</a:t>
                      </a:r>
                      <a:endParaRPr lang="ru-RU" b="1" dirty="0"/>
                    </a:p>
                  </a:txBody>
                  <a:tcPr/>
                </a:tc>
              </a:tr>
              <a:tr h="4865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Реабилитировать опасные объекты региона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Государственная корпорация по атомной энергии «Росатом»</a:t>
            </a:r>
          </a:p>
          <a:p>
            <a:pPr>
              <a:defRPr/>
            </a:pPr>
            <a:r>
              <a:t>www.rosatom.ru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160713" y="4371975"/>
            <a:ext cx="9361487" cy="500063"/>
          </a:xfrm>
        </p:spPr>
        <p:txBody>
          <a:bodyPr/>
          <a:lstStyle/>
          <a:p>
            <a:pPr marL="479716" indent="-479716" defTabSz="1279236" eaLnBrk="1" fontAlgn="auto" hangingPunct="1">
              <a:spcAft>
                <a:spcPts val="0"/>
              </a:spcAft>
              <a:defRPr/>
            </a:pPr>
            <a:r>
              <a:rPr err="1"/>
              <a:t>Григорьев</a:t>
            </a:r>
            <a:r>
              <a:rPr/>
              <a:t> Анатолий</a:t>
            </a:r>
          </a:p>
          <a:p>
            <a:pPr marL="479716" indent="-479716" defTabSz="1279236" eaLnBrk="1" fontAlgn="auto" hangingPunct="1"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066781-0FF6-4104-AE05-16E1D666668B}" type="slidenum">
              <a:rPr/>
              <a:pPr>
                <a:defRPr/>
              </a:pPr>
              <a:t>2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www.rosatom.ru</a:t>
            </a:r>
          </a:p>
        </p:txBody>
      </p:sp>
      <p:pic>
        <p:nvPicPr>
          <p:cNvPr id="13313" name="Picture 1" descr="C:\Documents and Settings\AVEsaulova\Рабочий стол\Северо-Запад России2.jpg"/>
          <p:cNvPicPr>
            <a:picLocks noChangeAspect="1" noChangeArrowheads="1"/>
          </p:cNvPicPr>
          <p:nvPr/>
        </p:nvPicPr>
        <p:blipFill>
          <a:blip r:embed="rId2" cstate="print"/>
          <a:srcRect r="45349" b="18225"/>
          <a:stretch>
            <a:fillRect/>
          </a:stretch>
        </p:blipFill>
        <p:spPr bwMode="auto">
          <a:xfrm>
            <a:off x="0" y="8"/>
            <a:ext cx="12801600" cy="9015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0" y="871538"/>
            <a:ext cx="7472363" cy="0"/>
          </a:xfrm>
          <a:prstGeom prst="line">
            <a:avLst/>
          </a:prstGeom>
          <a:ln>
            <a:solidFill>
              <a:srgbClr val="025EA1"/>
            </a:solidFill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037" name="Прямоугольник 44"/>
          <p:cNvSpPr>
            <a:spLocks noChangeArrowheads="1"/>
          </p:cNvSpPr>
          <p:nvPr/>
        </p:nvSpPr>
        <p:spPr bwMode="auto">
          <a:xfrm>
            <a:off x="0" y="371475"/>
            <a:ext cx="7604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2" tIns="45686" rIns="91372" bIns="45686">
            <a:spAutoFit/>
          </a:bodyPr>
          <a:lstStyle/>
          <a:p>
            <a:r>
              <a:rPr lang="ru-RU" sz="2400" b="1">
                <a:solidFill>
                  <a:srgbClr val="025EA1"/>
                </a:solidFill>
                <a:latin typeface="Arial Black" pitchFamily="34" charset="0"/>
              </a:rPr>
              <a:t>Основные радиационно-опасные объекты</a:t>
            </a:r>
            <a:endParaRPr lang="ru-RU" sz="2400">
              <a:solidFill>
                <a:srgbClr val="025EA1"/>
              </a:solidFill>
              <a:latin typeface="Arial Black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543147" y="1443013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328834" y="137157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471710" y="1443013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71710" y="1514453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70" name="Выноска 2 (с границей) 69"/>
          <p:cNvSpPr/>
          <p:nvPr/>
        </p:nvSpPr>
        <p:spPr>
          <a:xfrm>
            <a:off x="3114675" y="1514475"/>
            <a:ext cx="2071688" cy="500063"/>
          </a:xfrm>
          <a:prstGeom prst="accentCallout2">
            <a:avLst>
              <a:gd name="adj1" fmla="val 42022"/>
              <a:gd name="adj2" fmla="val -9938"/>
              <a:gd name="adj3" fmla="val -1145"/>
              <a:gd name="adj4" fmla="val -26080"/>
              <a:gd name="adj5" fmla="val 34662"/>
              <a:gd name="adj6" fmla="val -11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Хранилище «Сайда»</a:t>
            </a:r>
          </a:p>
        </p:txBody>
      </p:sp>
      <p:sp>
        <p:nvSpPr>
          <p:cNvPr id="76" name="Овал 75"/>
          <p:cNvSpPr/>
          <p:nvPr/>
        </p:nvSpPr>
        <p:spPr>
          <a:xfrm>
            <a:off x="2543147" y="187164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2471710" y="187164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73" name="Выноска 2 (с границей) 72"/>
          <p:cNvSpPr/>
          <p:nvPr/>
        </p:nvSpPr>
        <p:spPr>
          <a:xfrm>
            <a:off x="257175" y="2800350"/>
            <a:ext cx="2071688" cy="500063"/>
          </a:xfrm>
          <a:prstGeom prst="accentCallout2">
            <a:avLst>
              <a:gd name="adj1" fmla="val -1568"/>
              <a:gd name="adj2" fmla="val -9034"/>
              <a:gd name="adj3" fmla="val -16079"/>
              <a:gd name="adj4" fmla="val 106638"/>
              <a:gd name="adj5" fmla="val -177325"/>
              <a:gd name="adj6" fmla="val 110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«35СРЗ»</a:t>
            </a:r>
          </a:p>
        </p:txBody>
      </p:sp>
      <p:sp>
        <p:nvSpPr>
          <p:cNvPr id="78" name="Выноска 2 (с границей) 77"/>
          <p:cNvSpPr/>
          <p:nvPr/>
        </p:nvSpPr>
        <p:spPr>
          <a:xfrm>
            <a:off x="3114675" y="2443163"/>
            <a:ext cx="2071688" cy="500062"/>
          </a:xfrm>
          <a:prstGeom prst="accentCallout2">
            <a:avLst>
              <a:gd name="adj1" fmla="val 4236"/>
              <a:gd name="adj2" fmla="val -9034"/>
              <a:gd name="adj3" fmla="val 36165"/>
              <a:gd name="adj4" fmla="val -8959"/>
              <a:gd name="adj5" fmla="val -96056"/>
              <a:gd name="adj6" fmla="val -2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8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Атомфлот</a:t>
            </a: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79" name="Овал 78"/>
          <p:cNvSpPr/>
          <p:nvPr/>
        </p:nvSpPr>
        <p:spPr>
          <a:xfrm>
            <a:off x="6329362" y="330040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80" name="Выноска 2 (с границей) 79"/>
          <p:cNvSpPr/>
          <p:nvPr/>
        </p:nvSpPr>
        <p:spPr>
          <a:xfrm>
            <a:off x="6686550" y="2157413"/>
            <a:ext cx="2071688" cy="500062"/>
          </a:xfrm>
          <a:prstGeom prst="accentCallout2">
            <a:avLst>
              <a:gd name="adj1" fmla="val 47774"/>
              <a:gd name="adj2" fmla="val -6231"/>
              <a:gd name="adj3" fmla="val 47775"/>
              <a:gd name="adj4" fmla="val -14565"/>
              <a:gd name="adj5" fmla="val 243113"/>
              <a:gd name="adj6" fmla="val -15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Хранилище «Гремиха»</a:t>
            </a:r>
          </a:p>
        </p:txBody>
      </p:sp>
      <p:pic>
        <p:nvPicPr>
          <p:cNvPr id="44063" name="Picture 31" descr="NP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3117850"/>
            <a:ext cx="10715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Выноска 2 (с границей) 81"/>
          <p:cNvSpPr/>
          <p:nvPr/>
        </p:nvSpPr>
        <p:spPr>
          <a:xfrm>
            <a:off x="2900363" y="3443288"/>
            <a:ext cx="2071687" cy="500062"/>
          </a:xfrm>
          <a:prstGeom prst="accentCallout2">
            <a:avLst>
              <a:gd name="adj1" fmla="val 59383"/>
              <a:gd name="adj2" fmla="val -9034"/>
              <a:gd name="adj3" fmla="val 59385"/>
              <a:gd name="adj4" fmla="val -23671"/>
              <a:gd name="adj5" fmla="val 38250"/>
              <a:gd name="adj6" fmla="val -3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Кольская АЭС</a:t>
            </a:r>
          </a:p>
        </p:txBody>
      </p:sp>
      <p:pic>
        <p:nvPicPr>
          <p:cNvPr id="44065" name="Picture 30" descr="cit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88" y="3938588"/>
            <a:ext cx="615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Выноска 2 (с границей) 83"/>
          <p:cNvSpPr/>
          <p:nvPr/>
        </p:nvSpPr>
        <p:spPr>
          <a:xfrm>
            <a:off x="8043863" y="2728913"/>
            <a:ext cx="2071687" cy="500062"/>
          </a:xfrm>
          <a:prstGeom prst="accentCallout2">
            <a:avLst>
              <a:gd name="adj1" fmla="val 59383"/>
              <a:gd name="adj2" fmla="val -9034"/>
              <a:gd name="adj3" fmla="val 59385"/>
              <a:gd name="adj4" fmla="val -33478"/>
              <a:gd name="adj5" fmla="val 275461"/>
              <a:gd name="adj6" fmla="val -32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РИТЭГи</a:t>
            </a: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6543675" y="730093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89" name="Выноска 2 (с границей) 88"/>
          <p:cNvSpPr/>
          <p:nvPr/>
        </p:nvSpPr>
        <p:spPr>
          <a:xfrm>
            <a:off x="257175" y="2014538"/>
            <a:ext cx="2071688" cy="500062"/>
          </a:xfrm>
          <a:prstGeom prst="accentCallout2">
            <a:avLst>
              <a:gd name="adj1" fmla="val 70994"/>
              <a:gd name="adj2" fmla="val -8333"/>
              <a:gd name="adj3" fmla="val -74129"/>
              <a:gd name="adj4" fmla="val -7559"/>
              <a:gd name="adj5" fmla="val -87348"/>
              <a:gd name="adj6" fmla="val 112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«Нерпа»</a:t>
            </a:r>
          </a:p>
        </p:txBody>
      </p:sp>
      <p:sp>
        <p:nvSpPr>
          <p:cNvPr id="90" name="Овал 89"/>
          <p:cNvSpPr/>
          <p:nvPr/>
        </p:nvSpPr>
        <p:spPr>
          <a:xfrm>
            <a:off x="6543675" y="7443805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endParaRPr lang="ru-RU"/>
          </a:p>
        </p:txBody>
      </p:sp>
      <p:sp>
        <p:nvSpPr>
          <p:cNvPr id="86" name="Выноска 2 (с границей) 85"/>
          <p:cNvSpPr/>
          <p:nvPr/>
        </p:nvSpPr>
        <p:spPr>
          <a:xfrm>
            <a:off x="7043738" y="6157913"/>
            <a:ext cx="2071687" cy="500062"/>
          </a:xfrm>
          <a:prstGeom prst="accentCallout2">
            <a:avLst>
              <a:gd name="adj1" fmla="val 59383"/>
              <a:gd name="adj2" fmla="val -9034"/>
              <a:gd name="adj3" fmla="val 62710"/>
              <a:gd name="adj4" fmla="val -20461"/>
              <a:gd name="adj5" fmla="val 242689"/>
              <a:gd name="adj6" fmla="val -20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ПО «СМП»</a:t>
            </a:r>
          </a:p>
        </p:txBody>
      </p:sp>
      <p:sp>
        <p:nvSpPr>
          <p:cNvPr id="85" name="Выноска 2 (с границей) 84"/>
          <p:cNvSpPr/>
          <p:nvPr/>
        </p:nvSpPr>
        <p:spPr>
          <a:xfrm>
            <a:off x="7972425" y="6729413"/>
            <a:ext cx="2071688" cy="500062"/>
          </a:xfrm>
          <a:prstGeom prst="accentCallout2">
            <a:avLst>
              <a:gd name="adj1" fmla="val 59383"/>
              <a:gd name="adj2" fmla="val -9034"/>
              <a:gd name="adj3" fmla="val 59385"/>
              <a:gd name="adj4" fmla="val -23671"/>
              <a:gd name="adj5" fmla="val 159362"/>
              <a:gd name="adj6" fmla="val -66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«Звездочка»</a:t>
            </a: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Выноска 2 (с границей) 62"/>
          <p:cNvSpPr/>
          <p:nvPr/>
        </p:nvSpPr>
        <p:spPr>
          <a:xfrm>
            <a:off x="3114675" y="942975"/>
            <a:ext cx="2071688" cy="500063"/>
          </a:xfrm>
          <a:prstGeom prst="accentCallout2">
            <a:avLst>
              <a:gd name="adj1" fmla="val 51996"/>
              <a:gd name="adj2" fmla="val -9938"/>
              <a:gd name="adj3" fmla="val 53211"/>
              <a:gd name="adj4" fmla="val -25278"/>
              <a:gd name="adj5" fmla="val 93450"/>
              <a:gd name="adj6" fmla="val -34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Хранилище в губе Андреева</a:t>
            </a:r>
          </a:p>
        </p:txBody>
      </p:sp>
      <p:sp>
        <p:nvSpPr>
          <p:cNvPr id="75" name="Выноска 2 (с границей) 74"/>
          <p:cNvSpPr/>
          <p:nvPr/>
        </p:nvSpPr>
        <p:spPr>
          <a:xfrm>
            <a:off x="5400675" y="1228725"/>
            <a:ext cx="2071688" cy="500063"/>
          </a:xfrm>
          <a:prstGeom prst="accentCallout2">
            <a:avLst>
              <a:gd name="adj1" fmla="val 47774"/>
              <a:gd name="adj2" fmla="val -6231"/>
              <a:gd name="adj3" fmla="val 50677"/>
              <a:gd name="adj4" fmla="val -24374"/>
              <a:gd name="adj5" fmla="val 48647"/>
              <a:gd name="adj6" fmla="val -133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1278603">
              <a:defRPr/>
            </a:pPr>
            <a:r>
              <a:rPr lang="ru-RU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«10 СРЗ»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defTabSz="1280160" fontAlgn="auto">
              <a:spcBef>
                <a:spcPts val="0"/>
              </a:spcBef>
              <a:spcAft>
                <a:spcPts val="0"/>
              </a:spcAft>
              <a:defRPr/>
            </a:pPr>
            <a:fld id="{5572CFC8-E578-4425-A3AD-79273105CD3D}" type="slidenum">
              <a:rPr lang="ru-RU">
                <a:latin typeface="+mj-lt"/>
              </a:rPr>
              <a:pPr defTabSz="128016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j-lt"/>
              </a:rPr>
              <a:t>www.rosatom.ru</a:t>
            </a:r>
          </a:p>
        </p:txBody>
      </p:sp>
      <p:sp>
        <p:nvSpPr>
          <p:cNvPr id="45059" name="Полилиния 2"/>
          <p:cNvSpPr>
            <a:spLocks/>
          </p:cNvSpPr>
          <p:nvPr/>
        </p:nvSpPr>
        <p:spPr bwMode="blackWhite">
          <a:xfrm>
            <a:off x="2043113" y="1943100"/>
            <a:ext cx="8786812" cy="5929313"/>
          </a:xfrm>
          <a:custGeom>
            <a:avLst/>
            <a:gdLst>
              <a:gd name="T0" fmla="*/ 0 w 1749"/>
              <a:gd name="T1" fmla="*/ 0 h 1710"/>
              <a:gd name="T2" fmla="*/ 0 w 1749"/>
              <a:gd name="T3" fmla="*/ 2147483647 h 1710"/>
              <a:gd name="T4" fmla="*/ 2147483647 w 1749"/>
              <a:gd name="T5" fmla="*/ 2147483647 h 1710"/>
              <a:gd name="T6" fmla="*/ 0 w 1749"/>
              <a:gd name="T7" fmla="*/ 2147483647 h 1710"/>
              <a:gd name="T8" fmla="*/ 0 w 1749"/>
              <a:gd name="T9" fmla="*/ 2147483647 h 1710"/>
              <a:gd name="T10" fmla="*/ 2147483647 w 1749"/>
              <a:gd name="T11" fmla="*/ 2147483647 h 1710"/>
              <a:gd name="T12" fmla="*/ 2147483647 w 1749"/>
              <a:gd name="T13" fmla="*/ 0 h 1710"/>
              <a:gd name="T14" fmla="*/ 0 w 1749"/>
              <a:gd name="T15" fmla="*/ 0 h 17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49"/>
              <a:gd name="T25" fmla="*/ 0 h 1710"/>
              <a:gd name="T26" fmla="*/ 1749 w 1749"/>
              <a:gd name="T27" fmla="*/ 1710 h 17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49" h="1710">
                <a:moveTo>
                  <a:pt x="0" y="0"/>
                </a:moveTo>
                <a:lnTo>
                  <a:pt x="0" y="352"/>
                </a:lnTo>
                <a:lnTo>
                  <a:pt x="299" y="853"/>
                </a:lnTo>
                <a:lnTo>
                  <a:pt x="0" y="1368"/>
                </a:lnTo>
                <a:lnTo>
                  <a:pt x="0" y="1708"/>
                </a:lnTo>
                <a:lnTo>
                  <a:pt x="1748" y="1710"/>
                </a:lnTo>
                <a:lnTo>
                  <a:pt x="1749" y="0"/>
                </a:lnTo>
                <a:lnTo>
                  <a:pt x="0" y="0"/>
                </a:lnTo>
              </a:path>
            </a:pathLst>
          </a:custGeom>
          <a:solidFill>
            <a:srgbClr val="E8D9AE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defTabSz="1279525"/>
            <a:endParaRPr lang="ru-RU">
              <a:solidFill>
                <a:srgbClr val="E8D9A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871538"/>
            <a:ext cx="4400550" cy="0"/>
          </a:xfrm>
          <a:prstGeom prst="line">
            <a:avLst/>
          </a:prstGeom>
          <a:ln>
            <a:solidFill>
              <a:srgbClr val="025EA1"/>
            </a:solidFill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061" name="Прямоугольник 15"/>
          <p:cNvSpPr>
            <a:spLocks noChangeArrowheads="1"/>
          </p:cNvSpPr>
          <p:nvPr/>
        </p:nvSpPr>
        <p:spPr bwMode="auto">
          <a:xfrm>
            <a:off x="0" y="371475"/>
            <a:ext cx="4486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79525"/>
            <a:r>
              <a:rPr lang="ru-RU" sz="2400" b="1">
                <a:solidFill>
                  <a:srgbClr val="025EA1"/>
                </a:solidFill>
                <a:latin typeface="Arial Black" pitchFamily="34" charset="0"/>
              </a:rPr>
              <a:t>Ранжирование объектов</a:t>
            </a:r>
            <a:endParaRPr lang="ru-RU" sz="2400">
              <a:solidFill>
                <a:srgbClr val="025EA1"/>
              </a:solidFill>
              <a:latin typeface="Arial Black" pitchFamily="34" charset="0"/>
            </a:endParaRPr>
          </a:p>
        </p:txBody>
      </p:sp>
      <p:sp>
        <p:nvSpPr>
          <p:cNvPr id="45062" name="Автофигура 5"/>
          <p:cNvSpPr>
            <a:spLocks noChangeArrowheads="1"/>
          </p:cNvSpPr>
          <p:nvPr/>
        </p:nvSpPr>
        <p:spPr bwMode="blackWhite">
          <a:xfrm rot="16200000" flipH="1">
            <a:off x="4797425" y="-527049"/>
            <a:ext cx="3419475" cy="4787900"/>
          </a:xfrm>
          <a:prstGeom prst="rightArrow">
            <a:avLst>
              <a:gd name="adj1" fmla="val 48481"/>
              <a:gd name="adj2" fmla="val 49389"/>
            </a:avLst>
          </a:prstGeom>
          <a:solidFill>
            <a:schemeClr val="tx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defTabSz="1279525"/>
            <a:endParaRPr lang="ru-RU">
              <a:solidFill>
                <a:srgbClr val="00327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725" y="165100"/>
            <a:ext cx="257175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79525">
              <a:defRPr/>
            </a:pPr>
            <a:r>
              <a:rPr lang="ru-RU" sz="1500" b="1" u="sng" dirty="0">
                <a:solidFill>
                  <a:srgbClr val="FFFFFF"/>
                </a:solidFill>
              </a:rPr>
              <a:t>По величине радиационного риска</a:t>
            </a:r>
          </a:p>
          <a:p>
            <a:pPr algn="ctr" defTabSz="1279525">
              <a:defRPr/>
            </a:pPr>
            <a:endParaRPr lang="ru-RU" sz="1500" b="1" u="sng" dirty="0">
              <a:solidFill>
                <a:srgbClr val="FFFFFF"/>
              </a:solidFill>
            </a:endParaRP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БТБ в </a:t>
            </a:r>
            <a:r>
              <a:rPr lang="ru-RU" sz="1500" b="1" dirty="0" err="1">
                <a:solidFill>
                  <a:srgbClr val="FFFFFF"/>
                </a:solidFill>
              </a:rPr>
              <a:t>гб</a:t>
            </a:r>
            <a:r>
              <a:rPr lang="ru-RU" sz="1500" b="1" dirty="0">
                <a:solidFill>
                  <a:srgbClr val="FFFFFF"/>
                </a:solidFill>
              </a:rPr>
              <a:t> Андреева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БТБ в пос. Гремиха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ПТБ «</a:t>
            </a:r>
            <a:r>
              <a:rPr lang="ru-RU" sz="1500" b="1" dirty="0" err="1">
                <a:solidFill>
                  <a:srgbClr val="FFFFFF"/>
                </a:solidFill>
              </a:rPr>
              <a:t>Лепсе</a:t>
            </a:r>
            <a:endParaRPr lang="ru-RU" sz="1500" b="1" dirty="0">
              <a:solidFill>
                <a:srgbClr val="FFFFFF"/>
              </a:solidFill>
            </a:endParaRP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Суда АТО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НК с ЯЖУ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АПЛ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РБ</a:t>
            </a:r>
          </a:p>
        </p:txBody>
      </p:sp>
      <p:sp>
        <p:nvSpPr>
          <p:cNvPr id="45064" name="Автофигура 5"/>
          <p:cNvSpPr>
            <a:spLocks noChangeArrowheads="1"/>
          </p:cNvSpPr>
          <p:nvPr/>
        </p:nvSpPr>
        <p:spPr bwMode="blackWhite">
          <a:xfrm rot="10800000" flipH="1">
            <a:off x="328613" y="2586038"/>
            <a:ext cx="3419475" cy="4787900"/>
          </a:xfrm>
          <a:prstGeom prst="rightArrow">
            <a:avLst>
              <a:gd name="adj1" fmla="val 48481"/>
              <a:gd name="adj2" fmla="val 49389"/>
            </a:avLst>
          </a:prstGeom>
          <a:solidFill>
            <a:schemeClr val="tx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defTabSz="1279525"/>
            <a:endParaRPr lang="ru-RU">
              <a:solidFill>
                <a:srgbClr val="00327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538" y="3760788"/>
            <a:ext cx="2751137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79525">
              <a:defRPr/>
            </a:pPr>
            <a:r>
              <a:rPr lang="ru-RU" sz="1500" b="1" u="sng" dirty="0">
                <a:solidFill>
                  <a:srgbClr val="FFFFFF"/>
                </a:solidFill>
              </a:rPr>
              <a:t>По величине риска с учетом интегрального ущерба</a:t>
            </a:r>
          </a:p>
          <a:p>
            <a:pPr algn="ctr" defTabSz="1279525">
              <a:defRPr/>
            </a:pPr>
            <a:endParaRPr lang="ru-RU" sz="1500" b="1" u="sng" dirty="0">
              <a:solidFill>
                <a:srgbClr val="FFFFFF"/>
              </a:solidFill>
            </a:endParaRP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БТБ в </a:t>
            </a:r>
            <a:r>
              <a:rPr lang="ru-RU" sz="1500" b="1" dirty="0" err="1">
                <a:solidFill>
                  <a:srgbClr val="FFFFFF"/>
                </a:solidFill>
              </a:rPr>
              <a:t>гб</a:t>
            </a:r>
            <a:r>
              <a:rPr lang="ru-RU" sz="1500" b="1" dirty="0">
                <a:solidFill>
                  <a:srgbClr val="FFFFFF"/>
                </a:solidFill>
              </a:rPr>
              <a:t> Андреева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БТБ в пос. Гремиха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ПТБ «</a:t>
            </a:r>
            <a:r>
              <a:rPr lang="ru-RU" sz="1500" b="1" dirty="0" err="1">
                <a:solidFill>
                  <a:srgbClr val="FFFFFF"/>
                </a:solidFill>
              </a:rPr>
              <a:t>Лепсе</a:t>
            </a:r>
            <a:r>
              <a:rPr lang="ru-RU" sz="1500" b="1" dirty="0">
                <a:solidFill>
                  <a:srgbClr val="FFFFFF"/>
                </a:solidFill>
              </a:rPr>
              <a:t>»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АПЛ с ОЯТ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Суда АТО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РБ</a:t>
            </a:r>
          </a:p>
        </p:txBody>
      </p:sp>
      <p:sp>
        <p:nvSpPr>
          <p:cNvPr id="45066" name="Автофигура 5"/>
          <p:cNvSpPr>
            <a:spLocks noChangeArrowheads="1"/>
          </p:cNvSpPr>
          <p:nvPr/>
        </p:nvSpPr>
        <p:spPr bwMode="blackWhite">
          <a:xfrm flipH="1">
            <a:off x="9186863" y="2584450"/>
            <a:ext cx="3419475" cy="4787900"/>
          </a:xfrm>
          <a:prstGeom prst="rightArrow">
            <a:avLst>
              <a:gd name="adj1" fmla="val 48481"/>
              <a:gd name="adj2" fmla="val 49389"/>
            </a:avLst>
          </a:prstGeom>
          <a:solidFill>
            <a:schemeClr val="tx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defTabSz="1279525"/>
            <a:endParaRPr lang="ru-RU">
              <a:solidFill>
                <a:srgbClr val="00327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29800" y="3798888"/>
            <a:ext cx="2828925" cy="217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79525">
              <a:defRPr/>
            </a:pPr>
            <a:r>
              <a:rPr lang="ru-RU" sz="1500" b="1" u="sng" dirty="0">
                <a:solidFill>
                  <a:srgbClr val="FFFFFF"/>
                </a:solidFill>
              </a:rPr>
              <a:t>По величине радиационного потенциала</a:t>
            </a:r>
          </a:p>
          <a:p>
            <a:pPr algn="ctr" defTabSz="1279525">
              <a:defRPr/>
            </a:pPr>
            <a:endParaRPr lang="ru-RU" sz="1500" b="1" u="sng" dirty="0">
              <a:solidFill>
                <a:srgbClr val="FFFFFF"/>
              </a:solidFill>
            </a:endParaRP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БТБ в </a:t>
            </a:r>
            <a:r>
              <a:rPr lang="ru-RU" sz="1500" b="1" dirty="0" err="1">
                <a:solidFill>
                  <a:srgbClr val="FFFFFF"/>
                </a:solidFill>
              </a:rPr>
              <a:t>гб</a:t>
            </a:r>
            <a:r>
              <a:rPr lang="ru-RU" sz="1500" b="1" dirty="0">
                <a:solidFill>
                  <a:srgbClr val="FFFFFF"/>
                </a:solidFill>
              </a:rPr>
              <a:t> Андреева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ПТБ «</a:t>
            </a:r>
            <a:r>
              <a:rPr lang="ru-RU" sz="1500" b="1" dirty="0" err="1">
                <a:solidFill>
                  <a:srgbClr val="FFFFFF"/>
                </a:solidFill>
              </a:rPr>
              <a:t>Лепсе</a:t>
            </a:r>
            <a:r>
              <a:rPr lang="ru-RU" sz="1500" b="1" dirty="0">
                <a:solidFill>
                  <a:srgbClr val="FFFFFF"/>
                </a:solidFill>
              </a:rPr>
              <a:t>»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БТБ в пос. Гремиха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АПЛ с ОЯТ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Суда АТО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РБ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8834" y="2514584"/>
            <a:ext cx="8286808" cy="12157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1279525">
              <a:defRPr/>
            </a:pPr>
            <a:r>
              <a:rPr lang="ru-RU" sz="2400" b="1" u="sng" dirty="0">
                <a:ln>
                  <a:solidFill>
                    <a:srgbClr val="003274"/>
                  </a:solidFill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Итоговое ранжирование объектов утилизации и экологической реабилитации</a:t>
            </a:r>
          </a:p>
          <a:p>
            <a:pPr defTabSz="1279525">
              <a:defRPr/>
            </a:pPr>
            <a:endParaRPr lang="ru-RU" dirty="0">
              <a:ln>
                <a:solidFill>
                  <a:srgbClr val="003274"/>
                </a:solidFill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069" name="Автофигура 5"/>
          <p:cNvSpPr>
            <a:spLocks noChangeArrowheads="1"/>
          </p:cNvSpPr>
          <p:nvPr/>
        </p:nvSpPr>
        <p:spPr bwMode="blackWhite">
          <a:xfrm rot="5400000" flipH="1">
            <a:off x="4797425" y="5483226"/>
            <a:ext cx="3419475" cy="4787900"/>
          </a:xfrm>
          <a:prstGeom prst="rightArrow">
            <a:avLst>
              <a:gd name="adj1" fmla="val 48481"/>
              <a:gd name="adj2" fmla="val 49389"/>
            </a:avLst>
          </a:prstGeom>
          <a:solidFill>
            <a:schemeClr val="tx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defTabSz="1279525"/>
            <a:endParaRPr lang="ru-RU">
              <a:solidFill>
                <a:srgbClr val="00327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9238" y="6724650"/>
            <a:ext cx="2500312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79525">
              <a:defRPr/>
            </a:pPr>
            <a:r>
              <a:rPr lang="ru-RU" sz="1500" b="1" u="sng" dirty="0">
                <a:solidFill>
                  <a:srgbClr val="FFFFFF"/>
                </a:solidFill>
              </a:rPr>
              <a:t>На основе интегральной экспертной оценки</a:t>
            </a:r>
          </a:p>
          <a:p>
            <a:pPr algn="ctr" defTabSz="1279525">
              <a:defRPr/>
            </a:pPr>
            <a:endParaRPr lang="ru-RU" sz="1500" b="1" u="sng" dirty="0">
              <a:solidFill>
                <a:srgbClr val="FFFFFF"/>
              </a:solidFill>
            </a:endParaRP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БТБ в </a:t>
            </a:r>
            <a:r>
              <a:rPr lang="ru-RU" sz="1500" b="1" dirty="0" err="1">
                <a:solidFill>
                  <a:srgbClr val="FFFFFF"/>
                </a:solidFill>
              </a:rPr>
              <a:t>гб</a:t>
            </a:r>
            <a:r>
              <a:rPr lang="ru-RU" sz="1500" b="1" dirty="0">
                <a:solidFill>
                  <a:srgbClr val="FFFFFF"/>
                </a:solidFill>
              </a:rPr>
              <a:t> Андреева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БТБ в пос. Гремиха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АПЛ проекта «Альфа»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Суда АТО 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АПЛ с ОЯТ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НК с ЯЭУ</a:t>
            </a:r>
          </a:p>
          <a:p>
            <a:pPr marL="457200" indent="-457200" defTabSz="1279525">
              <a:buFontTx/>
              <a:buAutoNum type="arabicPeriod"/>
              <a:defRPr/>
            </a:pPr>
            <a:r>
              <a:rPr lang="ru-RU" sz="1500" b="1" dirty="0">
                <a:solidFill>
                  <a:srgbClr val="FFFFFF"/>
                </a:solidFill>
              </a:rPr>
              <a:t>РБ</a:t>
            </a:r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 rot="20718350">
            <a:off x="8775327" y="6635070"/>
            <a:ext cx="3492148" cy="227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2444">
            <a:off x="320634" y="836993"/>
            <a:ext cx="3028257" cy="216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94" y="6800864"/>
            <a:ext cx="349544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3" descr="фото Гремиха2005нояб16 01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5566">
            <a:off x="8258188" y="300006"/>
            <a:ext cx="404905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Immagine 16" descr="090-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12" y="7586682"/>
            <a:ext cx="4167008" cy="201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44464">
            <a:off x="8402474" y="6662543"/>
            <a:ext cx="3455143" cy="263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Содержимое 3" descr="IMGP2385.JPG"/>
          <p:cNvPicPr preferRelativeResize="0">
            <a:picLocks noGrp="1"/>
          </p:cNvPicPr>
          <p:nvPr>
            <p:ph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543676" y="4514848"/>
            <a:ext cx="3024000" cy="18000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2" name="Прямоуг. 5"/>
          <p:cNvSpPr>
            <a:spLocks noChangeArrowheads="1"/>
          </p:cNvSpPr>
          <p:nvPr/>
        </p:nvSpPr>
        <p:spPr bwMode="auto">
          <a:xfrm>
            <a:off x="3543300" y="3371850"/>
            <a:ext cx="6000750" cy="612775"/>
          </a:xfrm>
          <a:prstGeom prst="rect">
            <a:avLst/>
          </a:prstGeom>
          <a:solidFill>
            <a:srgbClr val="DED3B6">
              <a:alpha val="0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anchor="ctr"/>
          <a:lstStyle/>
          <a:p>
            <a:pPr marL="457200" indent="-457200" defTabSz="1279525"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БТБ в </a:t>
            </a:r>
            <a:r>
              <a:rPr lang="ru-RU" sz="2800" dirty="0" err="1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гб</a:t>
            </a: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Андреева</a:t>
            </a:r>
          </a:p>
        </p:txBody>
      </p:sp>
      <p:sp>
        <p:nvSpPr>
          <p:cNvPr id="33" name="Прямоуг. 5"/>
          <p:cNvSpPr>
            <a:spLocks noChangeArrowheads="1"/>
          </p:cNvSpPr>
          <p:nvPr/>
        </p:nvSpPr>
        <p:spPr bwMode="auto">
          <a:xfrm>
            <a:off x="3543300" y="4044950"/>
            <a:ext cx="6000750" cy="612775"/>
          </a:xfrm>
          <a:prstGeom prst="rect">
            <a:avLst/>
          </a:prstGeom>
          <a:solidFill>
            <a:srgbClr val="DED3B6">
              <a:alpha val="0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anchor="ctr"/>
          <a:lstStyle/>
          <a:p>
            <a:pPr marL="457200" indent="-457200" defTabSz="1279525"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БТБ в пос. Гремиха</a:t>
            </a:r>
          </a:p>
        </p:txBody>
      </p:sp>
      <p:sp>
        <p:nvSpPr>
          <p:cNvPr id="34" name="Прямоуг. 5"/>
          <p:cNvSpPr>
            <a:spLocks noChangeArrowheads="1"/>
          </p:cNvSpPr>
          <p:nvPr/>
        </p:nvSpPr>
        <p:spPr bwMode="auto">
          <a:xfrm>
            <a:off x="3543300" y="4657725"/>
            <a:ext cx="6000750" cy="612775"/>
          </a:xfrm>
          <a:prstGeom prst="rect">
            <a:avLst/>
          </a:prstGeom>
          <a:solidFill>
            <a:srgbClr val="DED3B6">
              <a:alpha val="0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anchor="ctr"/>
          <a:lstStyle/>
          <a:p>
            <a:pPr marL="457200" indent="-457200" defTabSz="1279525"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ПТБ «</a:t>
            </a:r>
            <a:r>
              <a:rPr lang="ru-RU" sz="2800" dirty="0" err="1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Лепсе</a:t>
            </a: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6" name="Прямоуг. 5"/>
          <p:cNvSpPr>
            <a:spLocks noChangeArrowheads="1"/>
          </p:cNvSpPr>
          <p:nvPr/>
        </p:nvSpPr>
        <p:spPr bwMode="auto">
          <a:xfrm>
            <a:off x="3543300" y="5830888"/>
            <a:ext cx="6000750" cy="612775"/>
          </a:xfrm>
          <a:prstGeom prst="rect">
            <a:avLst/>
          </a:prstGeom>
          <a:solidFill>
            <a:srgbClr val="DED3B6">
              <a:alpha val="0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anchor="ctr"/>
          <a:lstStyle/>
          <a:p>
            <a:pPr marL="457200" indent="-457200" defTabSz="1279525"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Суда АТО</a:t>
            </a:r>
          </a:p>
        </p:txBody>
      </p:sp>
      <p:sp>
        <p:nvSpPr>
          <p:cNvPr id="37" name="Прямоуг. 5"/>
          <p:cNvSpPr>
            <a:spLocks noChangeArrowheads="1"/>
          </p:cNvSpPr>
          <p:nvPr/>
        </p:nvSpPr>
        <p:spPr bwMode="auto">
          <a:xfrm>
            <a:off x="3543300" y="6473825"/>
            <a:ext cx="6000750" cy="612775"/>
          </a:xfrm>
          <a:prstGeom prst="rect">
            <a:avLst/>
          </a:prstGeom>
          <a:solidFill>
            <a:srgbClr val="DED3B6">
              <a:alpha val="0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anchor="ctr"/>
          <a:lstStyle/>
          <a:p>
            <a:pPr marL="457200" indent="-457200" defTabSz="1279525"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НК с ЯЭУ</a:t>
            </a:r>
          </a:p>
        </p:txBody>
      </p:sp>
      <p:sp>
        <p:nvSpPr>
          <p:cNvPr id="38" name="Прямоуг. 5"/>
          <p:cNvSpPr>
            <a:spLocks noChangeArrowheads="1"/>
          </p:cNvSpPr>
          <p:nvPr/>
        </p:nvSpPr>
        <p:spPr bwMode="auto">
          <a:xfrm>
            <a:off x="3543300" y="7158038"/>
            <a:ext cx="6000750" cy="612775"/>
          </a:xfrm>
          <a:prstGeom prst="rect">
            <a:avLst/>
          </a:prstGeom>
          <a:solidFill>
            <a:srgbClr val="DED3B6">
              <a:alpha val="0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anchor="ctr"/>
          <a:lstStyle/>
          <a:p>
            <a:pPr marL="457200" indent="-457200" defTabSz="1279525"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РБ</a:t>
            </a:r>
          </a:p>
        </p:txBody>
      </p:sp>
      <p:sp>
        <p:nvSpPr>
          <p:cNvPr id="35" name="Прямоуг. 5"/>
          <p:cNvSpPr>
            <a:spLocks noChangeArrowheads="1"/>
          </p:cNvSpPr>
          <p:nvPr/>
        </p:nvSpPr>
        <p:spPr bwMode="auto">
          <a:xfrm>
            <a:off x="3543300" y="5229225"/>
            <a:ext cx="6000750" cy="612775"/>
          </a:xfrm>
          <a:prstGeom prst="rect">
            <a:avLst/>
          </a:prstGeom>
          <a:solidFill>
            <a:srgbClr val="DED3B6">
              <a:alpha val="0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anchor="ctr"/>
          <a:lstStyle/>
          <a:p>
            <a:pPr marL="457200" indent="-457200" defTabSz="1279525"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091D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АПЛ с ОЯТ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6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8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691FA-93B1-48F1-BB05-C12A50A336E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344613"/>
            <a:ext cx="11953875" cy="759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4"/>
          <p:cNvSpPr txBox="1">
            <a:spLocks noChangeArrowheads="1"/>
          </p:cNvSpPr>
          <p:nvPr/>
        </p:nvSpPr>
        <p:spPr bwMode="auto">
          <a:xfrm>
            <a:off x="655638" y="263525"/>
            <a:ext cx="10685462" cy="86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ru-RU" sz="2800" b="1">
                <a:solidFill>
                  <a:schemeClr val="hlink"/>
                </a:solidFill>
              </a:rPr>
              <a:t>График решения проблем наследия 2005 года по СМП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Решения глав правительств стран большой «восьмерки» против распространения исторического ядерного наследия в России</a:t>
            </a:r>
          </a:p>
        </p:txBody>
      </p:sp>
      <p:pic>
        <p:nvPicPr>
          <p:cNvPr id="8" name="Picture 2" descr="http://www.kantei.go.jp/foreign/kan/actions/201105/__icsFiles/afieldfile/2011/05/30/27samitto1.jpg?w=496&amp;s=10000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710248" y="1260549"/>
            <a:ext cx="5645426" cy="35306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47107" name="Группа 16"/>
          <p:cNvGrpSpPr>
            <a:grpSpLocks/>
          </p:cNvGrpSpPr>
          <p:nvPr/>
        </p:nvGrpSpPr>
        <p:grpSpPr bwMode="auto">
          <a:xfrm>
            <a:off x="155575" y="1406525"/>
            <a:ext cx="6245225" cy="3394075"/>
            <a:chOff x="2339149" y="2562665"/>
            <a:chExt cx="4500594" cy="231094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 t="8955" b="5190"/>
            <a:stretch>
              <a:fillRect/>
            </a:stretch>
          </p:blipFill>
          <p:spPr bwMode="auto">
            <a:xfrm>
              <a:off x="2339149" y="2562665"/>
              <a:ext cx="4500594" cy="2310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7113" name="Прямоугольник 10"/>
            <p:cNvSpPr>
              <a:spLocks noChangeArrowheads="1"/>
            </p:cNvSpPr>
            <p:nvPr/>
          </p:nvSpPr>
          <p:spPr bwMode="auto">
            <a:xfrm>
              <a:off x="4389847" y="4623899"/>
              <a:ext cx="2356750" cy="164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r" defTabSz="1338263"/>
              <a:r>
                <a:rPr lang="en-US" sz="1100">
                  <a:solidFill>
                    <a:srgbClr val="8FC0E3"/>
                  </a:solidFill>
                  <a:latin typeface="Calibri" pitchFamily="34" charset="0"/>
                </a:rPr>
                <a:t>http://www.g8.utoronto.ca/photos/</a:t>
              </a:r>
              <a:endParaRPr lang="ru-RU" sz="1100">
                <a:solidFill>
                  <a:srgbClr val="8FC0E3"/>
                </a:solidFill>
                <a:latin typeface="Calibri" pitchFamily="34" charset="0"/>
              </a:endParaRPr>
            </a:p>
          </p:txBody>
        </p:sp>
      </p:grp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319088" y="4830763"/>
            <a:ext cx="59483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8" tIns="63959" rIns="127908" bIns="63959">
            <a:spAutoFit/>
          </a:bodyPr>
          <a:lstStyle/>
          <a:p>
            <a:pPr defTabSz="1279525"/>
            <a:r>
              <a:rPr lang="ru-RU" sz="2000" b="1">
                <a:solidFill>
                  <a:srgbClr val="414142"/>
                </a:solidFill>
              </a:rPr>
              <a:t>Утилизация АПЛ и экологическая реабилитация объектов</a:t>
            </a:r>
          </a:p>
          <a:p>
            <a:pPr defTabSz="1279525"/>
            <a:r>
              <a:rPr lang="ru-RU" sz="2000" b="1">
                <a:solidFill>
                  <a:srgbClr val="414142"/>
                </a:solidFill>
              </a:rPr>
              <a:t>Вывоз ОЯТ исследовательских реакторов</a:t>
            </a:r>
          </a:p>
          <a:p>
            <a:pPr defTabSz="1279525"/>
            <a:r>
              <a:rPr lang="ru-RU" sz="2000" b="1">
                <a:solidFill>
                  <a:srgbClr val="414142"/>
                </a:solidFill>
              </a:rPr>
              <a:t>Физическая защита</a:t>
            </a:r>
          </a:p>
          <a:p>
            <a:pPr defTabSz="1279525"/>
            <a:r>
              <a:rPr lang="ru-RU" sz="2000" b="1">
                <a:solidFill>
                  <a:srgbClr val="414142"/>
                </a:solidFill>
              </a:rPr>
              <a:t>Учет и контроль ядерных материалов</a:t>
            </a:r>
          </a:p>
          <a:p>
            <a:pPr defTabSz="1279525"/>
            <a:r>
              <a:rPr lang="ru-RU" sz="2000" b="1">
                <a:solidFill>
                  <a:srgbClr val="414142"/>
                </a:solidFill>
              </a:rPr>
              <a:t>Строительство замещающих мощностей</a:t>
            </a:r>
          </a:p>
          <a:p>
            <a:pPr defTabSz="1279525"/>
            <a:r>
              <a:rPr lang="ru-RU" sz="2000" b="1">
                <a:solidFill>
                  <a:srgbClr val="414142"/>
                </a:solidFill>
              </a:rPr>
              <a:t>Утилизация РИТЭГов </a:t>
            </a:r>
          </a:p>
          <a:p>
            <a:pPr defTabSz="1279525"/>
            <a:r>
              <a:rPr lang="ru-RU" sz="2000" b="1">
                <a:solidFill>
                  <a:srgbClr val="414142"/>
                </a:solidFill>
              </a:rPr>
              <a:t>Социальные вопросы</a:t>
            </a:r>
          </a:p>
        </p:txBody>
      </p:sp>
      <p:sp>
        <p:nvSpPr>
          <p:cNvPr id="47109" name="Rectangle 15"/>
          <p:cNvSpPr>
            <a:spLocks noChangeArrowheads="1"/>
          </p:cNvSpPr>
          <p:nvPr/>
        </p:nvSpPr>
        <p:spPr bwMode="auto">
          <a:xfrm>
            <a:off x="6702425" y="5002213"/>
            <a:ext cx="57451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8" tIns="63959" rIns="127908" bIns="63959">
            <a:spAutoFit/>
          </a:bodyPr>
          <a:lstStyle/>
          <a:p>
            <a:pPr marL="479425" indent="-479425"/>
            <a:r>
              <a:rPr lang="ru-RU">
                <a:solidFill>
                  <a:srgbClr val="414142"/>
                </a:solidFill>
              </a:rPr>
              <a:t>Подъем затопленных объектов (АПЛ и других)</a:t>
            </a:r>
          </a:p>
        </p:txBody>
      </p:sp>
      <p:sp>
        <p:nvSpPr>
          <p:cNvPr id="47110" name="Прямоугольник 2"/>
          <p:cNvSpPr>
            <a:spLocks noChangeArrowheads="1"/>
          </p:cNvSpPr>
          <p:nvPr/>
        </p:nvSpPr>
        <p:spPr bwMode="auto">
          <a:xfrm>
            <a:off x="423863" y="7945438"/>
            <a:ext cx="12139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2" tIns="45686" rIns="91372" bIns="45686">
            <a:spAutoFit/>
          </a:bodyPr>
          <a:lstStyle/>
          <a:p>
            <a:r>
              <a:rPr lang="ru-RU" sz="2400"/>
              <a:t>Опыт Глобального партнерства для решения проблем наследия  на Северо-западе может быть распространен на других опасных объектах России и за ее пределами .</a:t>
            </a:r>
          </a:p>
        </p:txBody>
      </p:sp>
      <p:sp>
        <p:nvSpPr>
          <p:cNvPr id="471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901488" y="9034463"/>
            <a:ext cx="587375" cy="511175"/>
          </a:xfrm>
          <a:noFill/>
        </p:spPr>
        <p:txBody>
          <a:bodyPr lIns="91372" tIns="45686" rIns="91372" bIns="45686" anchor="t" anchorCtr="0"/>
          <a:lstStyle/>
          <a:p>
            <a:pPr algn="l" defTabSz="1277938" fontAlgn="base">
              <a:spcBef>
                <a:spcPct val="0"/>
              </a:spcBef>
              <a:spcAft>
                <a:spcPct val="0"/>
              </a:spcAft>
            </a:pPr>
            <a:fld id="{9FDE32BB-BD1A-4DFC-878A-40AEB029F12F}" type="slidenum">
              <a:rPr lang="ru-RU" sz="2500" b="0" smtClean="0">
                <a:solidFill>
                  <a:schemeClr val="tx1"/>
                </a:solidFill>
              </a:rPr>
              <a:pPr algn="l" defTabSz="12779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5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6438900"/>
            <a:ext cx="33845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90500"/>
          </a:effectLst>
        </p:spPr>
      </p:pic>
      <p:pic>
        <p:nvPicPr>
          <p:cNvPr id="50178" name="Рисунок 11" descr="C:\Documents and Settings\AVGrigoryev\Local Settings\Temporary Internet Files\Content.Outlook\OJHMMUSW\vlcsnap-00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8232" y="1488232"/>
            <a:ext cx="5237162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224" y="6190130"/>
            <a:ext cx="4334882" cy="286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perspectiveRight"/>
            <a:lightRig rig="threePt" dir="t"/>
          </a:scene3d>
          <a:sp3d/>
        </p:spPr>
      </p:pic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0840" y="1200200"/>
            <a:ext cx="5418049" cy="342358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  <a:softEdge rad="635000"/>
          </a:effectLst>
        </p:spPr>
      </p:pic>
      <p:sp>
        <p:nvSpPr>
          <p:cNvPr id="501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Обеспечение мероприятий Глобального партнерства Российской Федерацией</a:t>
            </a:r>
          </a:p>
        </p:txBody>
      </p:sp>
      <p:sp>
        <p:nvSpPr>
          <p:cNvPr id="3789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F1E8C-7DF6-49CC-A778-4874B250B5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50183" name="Прямоугольник 1"/>
          <p:cNvSpPr>
            <a:spLocks noChangeArrowheads="1"/>
          </p:cNvSpPr>
          <p:nvPr/>
        </p:nvSpPr>
        <p:spPr bwMode="auto">
          <a:xfrm>
            <a:off x="755650" y="3378200"/>
            <a:ext cx="11088688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01" tIns="64001" rIns="128001" bIns="64001">
            <a:spAutoFit/>
          </a:bodyPr>
          <a:lstStyle/>
          <a:p>
            <a:pPr marL="479425" indent="-479425" defTabSz="1279525">
              <a:spcAft>
                <a:spcPts val="2525"/>
              </a:spcAft>
              <a:buFont typeface="Wingdings" pitchFamily="2" charset="2"/>
              <a:buChar char="ü"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ФЦП «Промышленная утилизация вооружения и военной техники ядерного комплекса на 2011-2015 гг. и на период до 2020 г.»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9425" indent="-479425" defTabSz="1279525">
              <a:spcAft>
                <a:spcPts val="2525"/>
              </a:spcAft>
              <a:buFont typeface="Wingdings" pitchFamily="2" charset="2"/>
              <a:buChar char="ü"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ФЦП «Обеспечение ядерной и радиационной безопасности на 2008 год и на период до 2015 года»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Состояние работы по приведению АПЛ в безопасное состояние  </a:t>
            </a: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901488" y="9034463"/>
            <a:ext cx="587375" cy="511175"/>
          </a:xfrm>
        </p:spPr>
        <p:txBody>
          <a:bodyPr lIns="91372" tIns="45686" rIns="91372" bIns="4568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0F3869-905A-4EC5-A0B8-8B793BA46FF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1533525"/>
            <a:ext cx="1108868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15"/>
          <p:cNvSpPr>
            <a:spLocks noChangeArrowheads="1"/>
          </p:cNvSpPr>
          <p:nvPr/>
        </p:nvSpPr>
        <p:spPr bwMode="auto">
          <a:xfrm>
            <a:off x="136525" y="8123238"/>
            <a:ext cx="122555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8" tIns="63959" rIns="127908" bIns="63959">
            <a:spAutoFit/>
          </a:bodyPr>
          <a:lstStyle/>
          <a:p>
            <a:pPr marL="479425" indent="-479425" algn="ctr"/>
            <a:r>
              <a:rPr lang="ru-RU" sz="2400" b="1" dirty="0">
                <a:solidFill>
                  <a:srgbClr val="414142"/>
                </a:solidFill>
              </a:rPr>
              <a:t>Итог:</a:t>
            </a:r>
          </a:p>
          <a:p>
            <a:pPr marL="479425" indent="-479425"/>
            <a:r>
              <a:rPr lang="ru-RU" sz="2000" b="1" dirty="0">
                <a:solidFill>
                  <a:srgbClr val="414142"/>
                </a:solidFill>
              </a:rPr>
              <a:t>Утилизируется последняя АПЛ;                         50% реакторных отсеков на береговом хранении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5800" y="7004200"/>
            <a:ext cx="2242518" cy="14950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 extrusionH="76200" contourW="12700">
            <a:bevelT w="0" h="0" prst="slope"/>
            <a:contourClr>
              <a:schemeClr val="bg1"/>
            </a:contourClr>
          </a:sp3d>
          <a:extLst/>
        </p:spPr>
      </p:pic>
      <p:pic>
        <p:nvPicPr>
          <p:cNvPr id="7" name="Picture 5" descr="NPS 606 Trans-2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16" y="7032848"/>
            <a:ext cx="2304256" cy="14231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ПВХ в губе Андреева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D0B87-564B-4113-A9B1-14BBDA5AA6B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1433513"/>
            <a:ext cx="10834687" cy="74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1416050"/>
            <a:ext cx="2743200" cy="491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9725" y="4724400"/>
          <a:ext cx="9210128" cy="29500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101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Существенно улучшена радиационная обстановка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Вывезен эшелон с ОЯТ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Удалено ТРО с открытых площадок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Вывезено ТРО</a:t>
                      </a:r>
                      <a:endParaRPr lang="ru-RU" b="1" dirty="0"/>
                    </a:p>
                  </a:txBody>
                  <a:tcPr/>
                </a:tc>
              </a:tr>
              <a:tr h="4865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Разработаны</a:t>
                      </a:r>
                      <a:r>
                        <a:rPr lang="ru-RU" b="1" baseline="0" dirty="0" smtClean="0"/>
                        <a:t> проекты на все объекты инфраструктуры</a:t>
                      </a:r>
                      <a:endParaRPr lang="ru-RU" b="1" dirty="0"/>
                    </a:p>
                  </a:txBody>
                  <a:tcPr/>
                </a:tc>
              </a:tr>
              <a:tr h="5737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Ведется строительство</a:t>
                      </a:r>
                      <a:r>
                        <a:rPr lang="ru-RU" b="1" baseline="0" dirty="0" smtClean="0"/>
                        <a:t> объектов обращения с ОЯТ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45" name="Rectangle 12"/>
          <p:cNvSpPr>
            <a:spLocks noChangeArrowheads="1"/>
          </p:cNvSpPr>
          <p:nvPr/>
        </p:nvSpPr>
        <p:spPr bwMode="auto">
          <a:xfrm>
            <a:off x="773113" y="7675563"/>
            <a:ext cx="107061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 anchor="ctr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План – завершить создание инфраструктуры для обращения с ОЯТ и РАО, вывезти ОЯТ и ТРО, реабилитировать радиационно-опасные объекты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0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5016" y="1560241"/>
            <a:ext cx="89217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L:\Щетинина\Презентации\Флаги\РОСС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4416" y="1560240"/>
            <a:ext cx="835025" cy="5760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89232" y="1560241"/>
            <a:ext cx="935037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3" descr="i?id=88030382&amp;tov=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2768" y="1560241"/>
            <a:ext cx="1008063" cy="57606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20" descr="sweden_fla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53128" y="1560241"/>
            <a:ext cx="833438" cy="57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528" y="1560240"/>
            <a:ext cx="93610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32648" y="1560240"/>
            <a:ext cx="935038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L:\Щетинина\Презентации\Логотипы\EBRD_ENG без фона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2888" y="1560240"/>
            <a:ext cx="1008062" cy="57606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ПВХ в пункте Гремиха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A3A15-1B96-4C8B-846F-629088FB965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124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463" y="1547813"/>
            <a:ext cx="11161712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352425" y="1473200"/>
          <a:ext cx="2347913" cy="2952750"/>
        </p:xfrm>
        <a:graphic>
          <a:graphicData uri="http://schemas.openxmlformats.org/presentationml/2006/ole">
            <p:oleObj spid="_x0000_s4126" name="Точечный рисунок" r:id="rId4" imgW="6838095" imgH="7849696" progId="PBrush">
              <p:embed/>
            </p:oleObj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71788" y="4945063"/>
          <a:ext cx="9210128" cy="28398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10128"/>
              </a:tblGrid>
              <a:tr h="46857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Существенно улучшена радиационная обстановка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85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Вывезено все ОЯТ из ВВР (</a:t>
                      </a:r>
                      <a:r>
                        <a:rPr lang="en-US" b="1" dirty="0" smtClean="0"/>
                        <a:t>898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шт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/>
                </a:tc>
              </a:tr>
              <a:tr h="4685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Выгружены </a:t>
                      </a:r>
                      <a:r>
                        <a:rPr lang="ru-RU" b="1" dirty="0" err="1" smtClean="0"/>
                        <a:t>выемные</a:t>
                      </a:r>
                      <a:r>
                        <a:rPr lang="ru-RU" b="1" dirty="0" smtClean="0"/>
                        <a:t> части всех ЯР с ЖМТ</a:t>
                      </a:r>
                      <a:endParaRPr lang="ru-RU" b="1" dirty="0"/>
                    </a:p>
                  </a:txBody>
                  <a:tcPr/>
                </a:tc>
              </a:tr>
              <a:tr h="46857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Разработаны 2 новые технологии:  обращения с дефектным ОЯТ и разборки ОВЧ </a:t>
                      </a:r>
                      <a:endParaRPr lang="ru-RU" b="1" dirty="0"/>
                    </a:p>
                  </a:txBody>
                  <a:tcPr/>
                </a:tc>
              </a:tr>
              <a:tr h="5690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Проведена</a:t>
                      </a:r>
                      <a:r>
                        <a:rPr lang="ru-RU" b="1" baseline="0" dirty="0" smtClean="0"/>
                        <a:t> модернизация инфраструктуры ПВХ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40" name="Rectangle 12"/>
          <p:cNvSpPr>
            <a:spLocks noChangeArrowheads="1"/>
          </p:cNvSpPr>
          <p:nvPr/>
        </p:nvSpPr>
        <p:spPr bwMode="auto">
          <a:xfrm>
            <a:off x="1171575" y="7847013"/>
            <a:ext cx="111617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7" rIns="91395" bIns="45697" anchor="ctr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План – разобрать и вывезти ОВЧ, вывезти ТРО и реабилитировать радиационно-опасные объекты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Picture 23" descr="i?id=88030382&amp;tov=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4416" y="1704256"/>
            <a:ext cx="919163" cy="57626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4656" y="170425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L:\Щетинина\Презентации\Логотипы\EBRD_ENG без фон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8792" y="1704256"/>
            <a:ext cx="1008062" cy="57606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3" name="Picture 4" descr="L:\Щетинина\Презентации\Флаги\РОССИЯ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536" y="1704256"/>
            <a:ext cx="835025" cy="57606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0" descr="sweden_fl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2928" y="1704256"/>
            <a:ext cx="833438" cy="57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_РОСАТОМ">
  <a:themeElements>
    <a:clrScheme name="RosAtomKorp">
      <a:dk1>
        <a:srgbClr val="003274"/>
      </a:dk1>
      <a:lt1>
        <a:srgbClr val="025EA1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4596D1"/>
      </a:accent3>
      <a:accent4>
        <a:srgbClr val="FD7C21"/>
      </a:accent4>
      <a:accent5>
        <a:srgbClr val="DE5E02"/>
      </a:accent5>
      <a:accent6>
        <a:srgbClr val="A2020F"/>
      </a:accent6>
      <a:hlink>
        <a:srgbClr val="003274"/>
      </a:hlink>
      <a:folHlink>
        <a:srgbClr val="025EA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ШАБЛОН_РОСАТОМ">
  <a:themeElements>
    <a:clrScheme name="RosAtomKorp">
      <a:dk1>
        <a:srgbClr val="003274"/>
      </a:dk1>
      <a:lt1>
        <a:srgbClr val="025EA1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4596D1"/>
      </a:accent3>
      <a:accent4>
        <a:srgbClr val="FD7C21"/>
      </a:accent4>
      <a:accent5>
        <a:srgbClr val="DE5E02"/>
      </a:accent5>
      <a:accent6>
        <a:srgbClr val="A2020F"/>
      </a:accent6>
      <a:hlink>
        <a:srgbClr val="003274"/>
      </a:hlink>
      <a:folHlink>
        <a:srgbClr val="025EA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ШАБЛОН_РОСАТОМ</Template>
  <TotalTime>9427</TotalTime>
  <Words>790</Words>
  <Application>Microsoft Office PowerPoint</Application>
  <PresentationFormat>A3 (297x420 мм)</PresentationFormat>
  <Paragraphs>157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ШАБЛОН_РОСАТОМ</vt:lpstr>
      <vt:lpstr>b-default</vt:lpstr>
      <vt:lpstr>1_b-default</vt:lpstr>
      <vt:lpstr>1_ШАБЛОН_РОСАТОМ</vt:lpstr>
      <vt:lpstr>Точечный рисунок</vt:lpstr>
      <vt:lpstr>История и основные результаты международного сотрудничества по повышению ядерной и радиационной безопасности на Северо-западе Российской Федерации </vt:lpstr>
      <vt:lpstr>Слайд 2</vt:lpstr>
      <vt:lpstr>Слайд 3</vt:lpstr>
      <vt:lpstr>Слайд 4</vt:lpstr>
      <vt:lpstr>Решения глав правительств стран большой «восьмерки» против распространения исторического ядерного наследия в России</vt:lpstr>
      <vt:lpstr>Обеспечение мероприятий Глобального партнерства Российской Федерацией</vt:lpstr>
      <vt:lpstr>Состояние работы по приведению АПЛ в безопасное состояние  </vt:lpstr>
      <vt:lpstr>ПВХ в губе Андреева</vt:lpstr>
      <vt:lpstr>ПВХ в пункте Гремиха</vt:lpstr>
      <vt:lpstr>Атомфлот</vt:lpstr>
      <vt:lpstr>Сайда – ПДХ РО и РЦВХРАО </vt:lpstr>
      <vt:lpstr>Состояние работ по утилизации РИТЭГ</vt:lpstr>
      <vt:lpstr>Слайд 13</vt:lpstr>
      <vt:lpstr>Выводы и задачи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ПОДТВЕРЖДЕНИЕ СТРАТЕГИИ ОБРАЩЕНИЯ С РАО И ОЯТ</dc:title>
  <dc:creator>Daria Schetinina</dc:creator>
  <cp:lastModifiedBy>MYYudina</cp:lastModifiedBy>
  <cp:revision>716</cp:revision>
  <dcterms:created xsi:type="dcterms:W3CDTF">2010-11-09T14:24:52Z</dcterms:created>
  <dcterms:modified xsi:type="dcterms:W3CDTF">2014-03-17T13:21:55Z</dcterms:modified>
</cp:coreProperties>
</file>