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20" r:id="rId2"/>
    <p:sldId id="321" r:id="rId3"/>
    <p:sldId id="376" r:id="rId4"/>
    <p:sldId id="351" r:id="rId5"/>
    <p:sldId id="377" r:id="rId6"/>
    <p:sldId id="389" r:id="rId7"/>
    <p:sldId id="327" r:id="rId8"/>
    <p:sldId id="360" r:id="rId9"/>
    <p:sldId id="391" r:id="rId10"/>
    <p:sldId id="379" r:id="rId11"/>
    <p:sldId id="380" r:id="rId12"/>
    <p:sldId id="392" r:id="rId13"/>
    <p:sldId id="381" r:id="rId14"/>
    <p:sldId id="395" r:id="rId15"/>
    <p:sldId id="382" r:id="rId16"/>
    <p:sldId id="383" r:id="rId17"/>
    <p:sldId id="384" r:id="rId18"/>
    <p:sldId id="385" r:id="rId19"/>
    <p:sldId id="386" r:id="rId20"/>
    <p:sldId id="333" r:id="rId21"/>
    <p:sldId id="387" r:id="rId22"/>
    <p:sldId id="388" r:id="rId23"/>
    <p:sldId id="329" r:id="rId24"/>
    <p:sldId id="330" r:id="rId25"/>
    <p:sldId id="393" r:id="rId26"/>
    <p:sldId id="331" r:id="rId27"/>
    <p:sldId id="323" r:id="rId28"/>
    <p:sldId id="334" r:id="rId29"/>
    <p:sldId id="332" r:id="rId30"/>
    <p:sldId id="375" r:id="rId3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76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80" autoAdjust="0"/>
    <p:restoredTop sz="94660"/>
  </p:normalViewPr>
  <p:slideViewPr>
    <p:cSldViewPr>
      <p:cViewPr varScale="1">
        <p:scale>
          <a:sx n="86" d="100"/>
          <a:sy n="86" d="100"/>
        </p:scale>
        <p:origin x="-15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411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/>
            </a:lvl1pPr>
          </a:lstStyle>
          <a:p>
            <a:fld id="{AA39281C-5F1C-4259-AA51-55A570E244DE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21" tIns="45661" rIns="91321" bIns="4566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321" tIns="45661" rIns="91321" bIns="4566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/>
            </a:lvl1pPr>
          </a:lstStyle>
          <a:p>
            <a:fld id="{0D2658BB-76FF-47D0-8555-5F3D93AB1C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796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92E17-2BD6-4E77-9609-077196457719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EB45-76CD-49D4-8D50-8C2DCDB9F9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92E17-2BD6-4E77-9609-077196457719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EB45-76CD-49D4-8D50-8C2DCDB9F9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92E17-2BD6-4E77-9609-077196457719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EB45-76CD-49D4-8D50-8C2DCDB9F9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92E17-2BD6-4E77-9609-077196457719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EB45-76CD-49D4-8D50-8C2DCDB9F9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92E17-2BD6-4E77-9609-077196457719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EB45-76CD-49D4-8D50-8C2DCDB9F9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92E17-2BD6-4E77-9609-077196457719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EB45-76CD-49D4-8D50-8C2DCDB9F9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92E17-2BD6-4E77-9609-077196457719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EB45-76CD-49D4-8D50-8C2DCDB9F9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92E17-2BD6-4E77-9609-077196457719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EB45-76CD-49D4-8D50-8C2DCDB9F9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92E17-2BD6-4E77-9609-077196457719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EB45-76CD-49D4-8D50-8C2DCDB9F9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92E17-2BD6-4E77-9609-077196457719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EB45-76CD-49D4-8D50-8C2DCDB9F9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92E17-2BD6-4E77-9609-077196457719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EB45-76CD-49D4-8D50-8C2DCDB9F9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0000"/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92E17-2BD6-4E77-9609-077196457719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3EB45-76CD-49D4-8D50-8C2DCDB9F9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2636912"/>
            <a:ext cx="9144000" cy="237626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H="1">
            <a:off x="2123728" y="6525344"/>
            <a:ext cx="7020272" cy="0"/>
          </a:xfrm>
          <a:prstGeom prst="line">
            <a:avLst/>
          </a:prstGeom>
          <a:ln w="31750" cap="sq">
            <a:solidFill>
              <a:schemeClr val="tx2"/>
            </a:solidFill>
            <a:beve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2" descr="C:\Documents and Settings\koles\Рабочий стол\росатомлот ЛОГО англ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116632"/>
            <a:ext cx="817629" cy="122413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sx="104000" sy="104000" algn="tl" rotWithShape="0">
              <a:prstClr val="black">
                <a:alpha val="78000"/>
              </a:prstClr>
            </a:outerShdw>
          </a:effectLst>
        </p:spPr>
      </p:pic>
      <p:sp>
        <p:nvSpPr>
          <p:cNvPr id="34" name="Заголовок 7"/>
          <p:cNvSpPr txBox="1">
            <a:spLocks/>
          </p:cNvSpPr>
          <p:nvPr/>
        </p:nvSpPr>
        <p:spPr>
          <a:xfrm>
            <a:off x="7092280" y="6525344"/>
            <a:ext cx="2051720" cy="332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WWW.ROSATOMFLOT.RU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5" name="Заголовок 34"/>
          <p:cNvSpPr>
            <a:spLocks noGrp="1"/>
          </p:cNvSpPr>
          <p:nvPr>
            <p:ph type="ctrTitle"/>
          </p:nvPr>
        </p:nvSpPr>
        <p:spPr>
          <a:xfrm>
            <a:off x="1403648" y="2564904"/>
            <a:ext cx="7740352" cy="2160240"/>
          </a:xfrm>
        </p:spPr>
        <p:txBody>
          <a:bodyPr>
            <a:normAutofit/>
          </a:bodyPr>
          <a:lstStyle/>
          <a:p>
            <a:pPr algn="r"/>
            <a:r>
              <a:rPr lang="ru-RU" sz="4000" b="1" dirty="0" smtClean="0">
                <a:solidFill>
                  <a:schemeClr val="bg1"/>
                </a:solidFill>
                <a:latin typeface="DejaVu Serif Condensed" pitchFamily="18" charset="0"/>
                <a:ea typeface="DejaVu Serif Condensed" pitchFamily="18" charset="0"/>
              </a:rPr>
              <a:t>Проблемы исторического наследия и ход их решения на ФГУП «Атомфлот»</a:t>
            </a:r>
            <a:endParaRPr lang="ru-RU" sz="4000" b="1" dirty="0">
              <a:solidFill>
                <a:schemeClr val="bg1"/>
              </a:solidFill>
              <a:latin typeface="DejaVu Serif Condensed" pitchFamily="18" charset="0"/>
              <a:ea typeface="DejaVu Serif Condensed" pitchFamily="18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040757"/>
              </p:ext>
            </p:extLst>
          </p:nvPr>
        </p:nvGraphicFramePr>
        <p:xfrm>
          <a:off x="323528" y="1556792"/>
          <a:ext cx="8568952" cy="4902769"/>
        </p:xfrm>
        <a:graphic>
          <a:graphicData uri="http://schemas.openxmlformats.org/drawingml/2006/table">
            <a:tbl>
              <a:tblPr lastRow="1" bandCol="1">
                <a:tableStyleId>{073A0DAA-6AF3-43AB-8588-CEC1D06C72B9}</a:tableStyleId>
              </a:tblPr>
              <a:tblGrid>
                <a:gridCol w="363092"/>
                <a:gridCol w="5096160"/>
                <a:gridCol w="1520297"/>
                <a:gridCol w="1589403"/>
              </a:tblGrid>
              <a:tr h="4432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300" b="1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300" b="1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300" b="1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749" marR="427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b="1" dirty="0">
                          <a:latin typeface="Times New Roman" pitchFamily="18" charset="0"/>
                          <a:cs typeface="Times New Roman" pitchFamily="18" charset="0"/>
                        </a:rPr>
                        <a:t>(работ)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749" marR="427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средств,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749" marR="427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cs typeface="Times New Roman" pitchFamily="18" charset="0"/>
                        </a:rPr>
                        <a:t>Источник </a:t>
                      </a:r>
                      <a:endParaRPr lang="ru-RU" sz="13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финансирования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749" marR="42749" marT="0" marB="0" anchor="ctr"/>
                </a:tc>
              </a:tr>
              <a:tr h="4432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749" marR="427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Изготовление специального портального крана грузоподъемностью 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100 </a:t>
                      </a: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т для работы с грузами ЯМ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749" marR="427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282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749" marR="427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ФЦП МТР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749" marR="42749" marT="0" marB="0" anchor="ctr"/>
                </a:tc>
              </a:tr>
              <a:tr h="221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749" marR="427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cs typeface="Times New Roman" pitchFamily="18" charset="0"/>
                        </a:rPr>
                        <a:t>Реконструкция причала № 5</a:t>
                      </a:r>
                      <a:endParaRPr lang="ru-RU" sz="13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749" marR="427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sz="13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749" marR="427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cs typeface="Times New Roman" pitchFamily="18" charset="0"/>
                        </a:rPr>
                        <a:t>ФЦП ЯРБ</a:t>
                      </a:r>
                      <a:endParaRPr lang="ru-RU" sz="13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749" marR="42749" marT="0" marB="0" anchor="ctr"/>
                </a:tc>
              </a:tr>
              <a:tr h="221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749" marR="427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Строительство берегового поста загрузки ОЯТ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749" marR="427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cs typeface="Times New Roman" pitchFamily="18" charset="0"/>
                        </a:rPr>
                        <a:t>276</a:t>
                      </a:r>
                      <a:endParaRPr lang="ru-RU" sz="13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749" marR="427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latin typeface="Times New Roman" pitchFamily="18" charset="0"/>
                          <a:cs typeface="Times New Roman" pitchFamily="18" charset="0"/>
                        </a:rPr>
                        <a:t>ФЦП</a:t>
                      </a: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dirty="0" err="1">
                          <a:latin typeface="Times New Roman" pitchFamily="18" charset="0"/>
                          <a:cs typeface="Times New Roman" pitchFamily="18" charset="0"/>
                        </a:rPr>
                        <a:t>ЯРБ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749" marR="42749" marT="0" marB="0" anchor="ctr"/>
                </a:tc>
              </a:tr>
              <a:tr h="278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749" marR="427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cs typeface="Times New Roman" pitchFamily="18" charset="0"/>
                        </a:rPr>
                        <a:t>Модернизация технологической линии обращения с горючими ТРО</a:t>
                      </a:r>
                      <a:endParaRPr lang="ru-RU" sz="13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749" marR="427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147,8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749" marR="427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cs typeface="Times New Roman" pitchFamily="18" charset="0"/>
                        </a:rPr>
                        <a:t>ФЦП ЯРБ</a:t>
                      </a:r>
                      <a:endParaRPr lang="ru-RU" sz="13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749" marR="42749" marT="0" marB="0" anchor="ctr"/>
                </a:tc>
              </a:tr>
              <a:tr h="221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749" marR="427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cs typeface="Times New Roman" pitchFamily="18" charset="0"/>
                        </a:rPr>
                        <a:t>Модернизация системы радиационного контроля</a:t>
                      </a:r>
                      <a:endParaRPr lang="ru-RU" sz="13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749" marR="427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3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749" marR="427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cs typeface="Times New Roman" pitchFamily="18" charset="0"/>
                        </a:rPr>
                        <a:t>ФЦП ЯРБ</a:t>
                      </a:r>
                      <a:endParaRPr lang="ru-RU" sz="13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749" marR="42749" marT="0" marB="0" anchor="ctr"/>
                </a:tc>
              </a:tr>
              <a:tr h="278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749" marR="427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cs typeface="Times New Roman" pitchFamily="18" charset="0"/>
                        </a:rPr>
                        <a:t>Ремонт подкрановых путей 3÷5 причалов</a:t>
                      </a:r>
                      <a:endParaRPr lang="ru-RU" sz="13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749" marR="427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749" marR="427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cs typeface="Times New Roman" pitchFamily="18" charset="0"/>
                        </a:rPr>
                        <a:t>ФГУП «Атомфлот»</a:t>
                      </a:r>
                      <a:endParaRPr lang="ru-RU" sz="13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749" marR="42749" marT="0" marB="0" anchor="ctr"/>
                </a:tc>
              </a:tr>
              <a:tr h="5680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749" marR="427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Модернизация т/</a:t>
                      </a:r>
                      <a:r>
                        <a:rPr lang="ru-RU" sz="1300" dirty="0" err="1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 «Серебрянка»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749" marR="427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3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749" marR="427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ФГУП «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Атомфлот»,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ФГУП </a:t>
                      </a: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«СевРАО»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749" marR="42749" marT="0" marB="0" anchor="ctr"/>
                </a:tc>
              </a:tr>
              <a:tr h="4432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8 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749" marR="427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Выполнение работ по изменению условий хранения ТРО и подготовки их к захоронению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749" marR="427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cs typeface="Times New Roman" pitchFamily="18" charset="0"/>
                        </a:rPr>
                        <a:t>284</a:t>
                      </a:r>
                      <a:endParaRPr lang="ru-RU" sz="13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749" marR="427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cs typeface="Times New Roman" pitchFamily="18" charset="0"/>
                        </a:rPr>
                        <a:t>ФЦП ЯРБ</a:t>
                      </a:r>
                      <a:endParaRPr lang="ru-RU" sz="13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749" marR="42749" marT="0" marB="0" anchor="ctr"/>
                </a:tc>
              </a:tr>
              <a:tr h="4432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749" marR="427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Выполнение работ по утилизации плавучих радиационно-опасных объектов: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749" marR="427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749" marR="427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749" marR="42749" marT="0" marB="0" anchor="ctr"/>
                </a:tc>
              </a:tr>
              <a:tr h="278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9.1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749" marR="427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cs typeface="Times New Roman" pitchFamily="18" charset="0"/>
                        </a:rPr>
                        <a:t>Проекты утилизации птб «Володарский», птб»Лотта»</a:t>
                      </a:r>
                      <a:endParaRPr lang="ru-RU" sz="13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749" marR="427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cs typeface="Times New Roman" pitchFamily="18" charset="0"/>
                        </a:rPr>
                        <a:t>64,5</a:t>
                      </a:r>
                      <a:endParaRPr lang="ru-RU" sz="13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749" marR="427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cs typeface="Times New Roman" pitchFamily="18" charset="0"/>
                        </a:rPr>
                        <a:t>ФЦП ЯРБ</a:t>
                      </a:r>
                      <a:endParaRPr lang="ru-RU" sz="13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749" marR="42749" marT="0" marB="0" anchor="ctr"/>
                </a:tc>
              </a:tr>
              <a:tr h="278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9.2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749" marR="427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cs typeface="Times New Roman" pitchFamily="18" charset="0"/>
                        </a:rPr>
                        <a:t>Утилизация птб «Володарский»</a:t>
                      </a:r>
                      <a:endParaRPr lang="ru-RU" sz="13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749" marR="427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cs typeface="Times New Roman" pitchFamily="18" charset="0"/>
                        </a:rPr>
                        <a:t>268</a:t>
                      </a:r>
                      <a:endParaRPr lang="ru-RU" sz="13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749" marR="427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cs typeface="Times New Roman" pitchFamily="18" charset="0"/>
                        </a:rPr>
                        <a:t>ФЦП ЯРБ</a:t>
                      </a:r>
                      <a:endParaRPr lang="ru-RU" sz="13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749" marR="42749" marT="0" marB="0" anchor="ctr"/>
                </a:tc>
              </a:tr>
              <a:tr h="278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9.3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749" marR="427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cs typeface="Times New Roman" pitchFamily="18" charset="0"/>
                        </a:rPr>
                        <a:t>Проект утилизации а/л пр. 1052 (10521)</a:t>
                      </a:r>
                      <a:endParaRPr lang="ru-RU" sz="13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749" marR="427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endParaRPr lang="ru-RU" sz="13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749" marR="427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ГК«Росатом</a:t>
                      </a: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749" marR="42749" marT="0" marB="0" anchor="ctr"/>
                </a:tc>
              </a:tr>
              <a:tr h="278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9.4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749" marR="427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Утилизация птб «Лепсе»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749" marR="427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cs typeface="Times New Roman" pitchFamily="18" charset="0"/>
                        </a:rPr>
                        <a:t>110,6</a:t>
                      </a:r>
                      <a:endParaRPr lang="ru-RU" sz="13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749" marR="427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ФЦП ЯРБ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749" marR="42749" marT="0" marB="0" anchor="ctr"/>
                </a:tc>
              </a:tr>
              <a:tr h="2216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749" marR="4274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749" marR="427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1 661,9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749" marR="427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749" marR="42749" marT="0" marB="0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260648"/>
            <a:ext cx="9144000" cy="10801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115616" y="260648"/>
            <a:ext cx="6912768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ejaVu Serif Condensed" pitchFamily="18" charset="0"/>
                <a:ea typeface="DejaVu Serif Condensed" pitchFamily="18" charset="0"/>
                <a:cs typeface="+mj-cs"/>
              </a:rPr>
              <a:t>Объем финансирования со стороны РФ: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ejaVu Serif Condensed" pitchFamily="18" charset="0"/>
              <a:ea typeface="DejaVu Serif Condensed" pitchFamily="18" charset="0"/>
              <a:cs typeface="+mj-cs"/>
            </a:endParaRPr>
          </a:p>
        </p:txBody>
      </p:sp>
      <p:pic>
        <p:nvPicPr>
          <p:cNvPr id="9" name="Picture 2" descr="C:\Documents and Settings\koles\Рабочий стол\росатомлот ЛОГО англ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188640"/>
            <a:ext cx="817629" cy="122413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sx="104000" sy="104000" algn="tl" rotWithShape="0">
              <a:prstClr val="black">
                <a:alpha val="78000"/>
              </a:prstClr>
            </a:outerShdw>
          </a:effectLst>
        </p:spPr>
      </p:pic>
      <p:cxnSp>
        <p:nvCxnSpPr>
          <p:cNvPr id="10" name="Прямая соединительная линия 9"/>
          <p:cNvCxnSpPr/>
          <p:nvPr/>
        </p:nvCxnSpPr>
        <p:spPr>
          <a:xfrm flipH="1">
            <a:off x="2123728" y="6525344"/>
            <a:ext cx="7020272" cy="0"/>
          </a:xfrm>
          <a:prstGeom prst="line">
            <a:avLst/>
          </a:prstGeom>
          <a:ln w="31750" cap="sq">
            <a:solidFill>
              <a:schemeClr val="tx2"/>
            </a:solidFill>
            <a:beve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7"/>
          <p:cNvSpPr txBox="1">
            <a:spLocks/>
          </p:cNvSpPr>
          <p:nvPr/>
        </p:nvSpPr>
        <p:spPr>
          <a:xfrm>
            <a:off x="7092280" y="6525344"/>
            <a:ext cx="2051720" cy="332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WWW.ROSATOMFLOT.RU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113442"/>
              </p:ext>
            </p:extLst>
          </p:nvPr>
        </p:nvGraphicFramePr>
        <p:xfrm>
          <a:off x="251520" y="1412776"/>
          <a:ext cx="8676456" cy="4931318"/>
        </p:xfrm>
        <a:graphic>
          <a:graphicData uri="http://schemas.openxmlformats.org/drawingml/2006/table">
            <a:tbl>
              <a:tblPr bandCol="1">
                <a:tableStyleId>{073A0DAA-6AF3-43AB-8588-CEC1D06C72B9}</a:tableStyleId>
              </a:tblPr>
              <a:tblGrid>
                <a:gridCol w="611975"/>
                <a:gridCol w="4216053"/>
                <a:gridCol w="2029171"/>
                <a:gridCol w="1819257"/>
              </a:tblGrid>
              <a:tr h="506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endParaRPr lang="en-US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1" marR="487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проекта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1" marR="487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  <a:endParaRPr lang="en-US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финансирования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1" marR="487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Денежные </a:t>
                      </a:r>
                      <a:endParaRPr lang="en-US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единицы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1" marR="48781" marT="0" marB="0" anchor="ctr"/>
                </a:tc>
              </a:tr>
              <a:tr h="253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1" marR="4878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Проект «Мурманская инициатива-РФ».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1" marR="487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6 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1" marR="487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млн.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$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1" marR="48781" marT="0" marB="0" anchor="ctr"/>
                </a:tc>
              </a:tr>
              <a:tr h="253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1" marR="4878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Проект создания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НП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ОЯТ (АМЕС 1-1.1)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1" marR="487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1,050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1" marR="487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млн.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$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1" marR="48781" marT="0" marB="0" anchor="ctr"/>
                </a:tc>
              </a:tr>
              <a:tr h="253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1" marR="4878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Проект создания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СРМ НП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ЖРО (АМЕС 1-5.1)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1" marR="487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0,452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1" marR="487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млн.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$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1" marR="48781" marT="0" marB="0" anchor="ctr"/>
                </a:tc>
              </a:tr>
              <a:tr h="253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1" marR="4878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Проект создания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ХОЯТ КТ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1" marR="487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1" marR="487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млн. £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1" marR="48781" marT="0" marB="0" anchor="ctr"/>
                </a:tc>
              </a:tr>
              <a:tr h="506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1" marR="4878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Проект создания 1 этапа интегрированной системы физической защиты ФГУП "Атомфлот"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1" marR="487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1" marR="487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млн. £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1" marR="48781" marT="0" marB="0" anchor="ctr"/>
                </a:tc>
              </a:tr>
              <a:tr h="506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1" marR="4878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Монтаж специального портального крана г/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100т для работ с грузами ЯМ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1" marR="487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1" marR="487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млн. €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1" marR="48781" marT="0" marB="0" anchor="ctr"/>
                </a:tc>
              </a:tr>
              <a:tr h="506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1" marR="4878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Строительство судна для транспортировки ОЯТ и РАО «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Россита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1" marR="487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1" marR="487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млн. €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1" marR="48781" marT="0" marB="0" anchor="ctr"/>
                </a:tc>
              </a:tr>
              <a:tr h="7597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1" marR="48781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Поставка и монтаж оборудования для системы физической защиты судна-контейнеровоза ОЯТ и РАО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Россита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8781" marR="487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0,640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1" marR="4878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млн. €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1" marR="48781" marT="0" marB="0" anchor="ctr"/>
                </a:tc>
              </a:tr>
              <a:tr h="253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1" marR="4878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Международный проект утилизации птб «Лепсе»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1" marR="487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54,5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1" marR="487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млн. €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1" marR="48781" marT="0" marB="0" anchor="ctr"/>
                </a:tc>
              </a:tr>
              <a:tr h="6259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1" marR="4878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Поставка оборудования и монтаж системы физической защиты на т/х «Серебрянка»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1" marR="487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7,804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1" marR="4878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SEK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Швеция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8781" marR="48781" marT="0" marB="0" anchor="ctr"/>
                </a:tc>
              </a:tr>
              <a:tr h="253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1" marR="48781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Модернизация СФЗ плавучих объектов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1" marR="487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1" marR="4878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млн. €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8781" marR="48781" marT="0" marB="0" anchor="ctr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260648"/>
            <a:ext cx="9144000" cy="10801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115616" y="260648"/>
            <a:ext cx="6912768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noProof="0" dirty="0" smtClean="0">
                <a:solidFill>
                  <a:schemeClr val="bg1"/>
                </a:solidFill>
                <a:latin typeface="DejaVu Serif Condensed" pitchFamily="18" charset="0"/>
                <a:ea typeface="DejaVu Serif Condensed" pitchFamily="18" charset="0"/>
                <a:cs typeface="+mj-cs"/>
              </a:rPr>
              <a:t>Объем инвестиций в инфраструктуру за счет средств международной технической помощи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ejaVu Serif Condensed" pitchFamily="18" charset="0"/>
                <a:ea typeface="DejaVu Serif Condensed" pitchFamily="18" charset="0"/>
                <a:cs typeface="+mj-cs"/>
              </a:rPr>
              <a:t>: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ejaVu Serif Condensed" pitchFamily="18" charset="0"/>
              <a:ea typeface="DejaVu Serif Condensed" pitchFamily="18" charset="0"/>
              <a:cs typeface="+mj-cs"/>
            </a:endParaRPr>
          </a:p>
        </p:txBody>
      </p:sp>
      <p:pic>
        <p:nvPicPr>
          <p:cNvPr id="10" name="Picture 2" descr="C:\Documents and Settings\koles\Рабочий стол\росатомлот ЛОГО англ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188640"/>
            <a:ext cx="817629" cy="122413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sx="104000" sy="104000" algn="tl" rotWithShape="0">
              <a:prstClr val="black">
                <a:alpha val="78000"/>
              </a:prstClr>
            </a:outerShdw>
          </a:effectLst>
        </p:spPr>
      </p:pic>
      <p:cxnSp>
        <p:nvCxnSpPr>
          <p:cNvPr id="11" name="Прямая соединительная линия 10"/>
          <p:cNvCxnSpPr/>
          <p:nvPr/>
        </p:nvCxnSpPr>
        <p:spPr>
          <a:xfrm flipH="1">
            <a:off x="2123728" y="6525344"/>
            <a:ext cx="7020272" cy="0"/>
          </a:xfrm>
          <a:prstGeom prst="line">
            <a:avLst/>
          </a:prstGeom>
          <a:ln w="31750" cap="sq">
            <a:solidFill>
              <a:schemeClr val="tx2"/>
            </a:solidFill>
            <a:beve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7"/>
          <p:cNvSpPr txBox="1">
            <a:spLocks/>
          </p:cNvSpPr>
          <p:nvPr/>
        </p:nvSpPr>
        <p:spPr>
          <a:xfrm>
            <a:off x="7092280" y="6525344"/>
            <a:ext cx="2051720" cy="332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WWW.ROSATOMFLOT.RU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113442"/>
              </p:ext>
            </p:extLst>
          </p:nvPr>
        </p:nvGraphicFramePr>
        <p:xfrm>
          <a:off x="251520" y="1844824"/>
          <a:ext cx="8676456" cy="4338281"/>
        </p:xfrm>
        <a:graphic>
          <a:graphicData uri="http://schemas.openxmlformats.org/drawingml/2006/table">
            <a:tbl>
              <a:tblPr lastRow="1" bandCol="1">
                <a:tableStyleId>{073A0DAA-6AF3-43AB-8588-CEC1D06C72B9}</a:tableStyleId>
              </a:tblPr>
              <a:tblGrid>
                <a:gridCol w="611975"/>
                <a:gridCol w="4216053"/>
                <a:gridCol w="2029171"/>
                <a:gridCol w="1819257"/>
              </a:tblGrid>
              <a:tr h="506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endParaRPr lang="en-US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1" marR="487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проекта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1" marR="487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  <a:endParaRPr lang="en-US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финансирования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1" marR="487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Денежные </a:t>
                      </a:r>
                      <a:endParaRPr lang="en-US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единицы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1" marR="48781" marT="0" marB="0" anchor="ctr"/>
                </a:tc>
              </a:tr>
              <a:tr h="253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1" marR="4878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Долгосрочное обеспечение работоспособности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птб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"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Имандра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" и ФГУП "Атомфлот"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1" marR="487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1, 033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1" marR="487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млн.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$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1" marR="48781" marT="0" marB="0" anchor="ctr"/>
                </a:tc>
              </a:tr>
              <a:tr h="253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1" marR="4878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Строительство здания базирования морских сил охраны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1" marR="487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1,507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1" marR="487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млн.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$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1" marR="48781" marT="0" marB="0" anchor="ctr"/>
                </a:tc>
              </a:tr>
              <a:tr h="253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1" marR="4878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Поставка оборудования для лаборатории окружающей среды, отдела радиационной безопасности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1" marR="487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0,117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1" marR="487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млн. €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1" marR="48781" marT="0" marB="0" anchor="ctr"/>
                </a:tc>
              </a:tr>
              <a:tr h="253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1" marR="4878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Оснащение 2 участка периметра защищенной зоны предприятия системой физической защиты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1" marR="487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0,55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1" marR="487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млн. $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1" marR="48781" marT="0" marB="0" anchor="ctr"/>
                </a:tc>
              </a:tr>
              <a:tr h="3526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1" marR="4878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Реализация проекта по созданию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СФЗ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на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птб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"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Имандра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1" marR="487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0,596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1" marR="487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млн. $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1" marR="48781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1" marR="4878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Улучшение модернизированных систем обеспечения безопасности автотранспортного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КПП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1" marR="487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0,366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1" marR="487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млн. $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1" marR="48781" marT="0" marB="0" anchor="ctr"/>
                </a:tc>
              </a:tr>
              <a:tr h="506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1" marR="4878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Закупка оборудования для использования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штрих-кодов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и обучение персонала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1" marR="487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0,161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1" marR="487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млн. $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1" marR="48781" marT="0" marB="0" anchor="ctr"/>
                </a:tc>
              </a:tr>
              <a:tr h="25325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1" marR="4878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1" marR="487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≈ 220,375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1" marR="487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млн. $ США 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81" marR="48781" marT="0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288032"/>
            <a:ext cx="9144000" cy="10801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latin typeface="DejaVu Serif Condensed" pitchFamily="18" charset="0"/>
                <a:ea typeface="DejaVu Serif Condensed" pitchFamily="18" charset="0"/>
                <a:cs typeface="+mj-cs"/>
              </a:rPr>
              <a:t>Объем инвестиций в инфраструктуру за </a:t>
            </a:r>
            <a:r>
              <a:rPr lang="ru-RU" sz="2400" b="1" dirty="0" smtClean="0">
                <a:solidFill>
                  <a:prstClr val="white"/>
                </a:solidFill>
                <a:latin typeface="DejaVu Serif Condensed" pitchFamily="18" charset="0"/>
                <a:ea typeface="DejaVu Serif Condensed" pitchFamily="18" charset="0"/>
                <a:cs typeface="+mj-cs"/>
              </a:rPr>
              <a:t>счет      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prstClr val="white"/>
                </a:solidFill>
                <a:latin typeface="DejaVu Serif Condensed" pitchFamily="18" charset="0"/>
                <a:ea typeface="DejaVu Serif Condensed" pitchFamily="18" charset="0"/>
                <a:cs typeface="+mj-cs"/>
              </a:rPr>
              <a:t> </a:t>
            </a:r>
            <a:r>
              <a:rPr lang="ru-RU" sz="2400" b="1" dirty="0">
                <a:solidFill>
                  <a:prstClr val="white"/>
                </a:solidFill>
                <a:latin typeface="DejaVu Serif Condensed" pitchFamily="18" charset="0"/>
                <a:ea typeface="DejaVu Serif Condensed" pitchFamily="18" charset="0"/>
                <a:cs typeface="+mj-cs"/>
              </a:rPr>
              <a:t>средств международной технической помощи: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115616" y="288032"/>
            <a:ext cx="6912768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ejaVu Serif Condensed" pitchFamily="18" charset="0"/>
              <a:ea typeface="DejaVu Serif Condensed" pitchFamily="18" charset="0"/>
              <a:cs typeface="+mj-cs"/>
            </a:endParaRPr>
          </a:p>
        </p:txBody>
      </p:sp>
      <p:pic>
        <p:nvPicPr>
          <p:cNvPr id="7" name="Picture 2" descr="C:\Documents and Settings\koles\Рабочий стол\росатомлот ЛОГО англ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216024"/>
            <a:ext cx="817629" cy="122413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sx="104000" sy="104000" algn="tl" rotWithShape="0">
              <a:prstClr val="black">
                <a:alpha val="78000"/>
              </a:prstClr>
            </a:outerShdw>
          </a:effectLst>
        </p:spPr>
      </p:pic>
      <p:cxnSp>
        <p:nvCxnSpPr>
          <p:cNvPr id="8" name="Прямая соединительная линия 7"/>
          <p:cNvCxnSpPr/>
          <p:nvPr/>
        </p:nvCxnSpPr>
        <p:spPr>
          <a:xfrm flipH="1">
            <a:off x="2123728" y="6552728"/>
            <a:ext cx="7020272" cy="0"/>
          </a:xfrm>
          <a:prstGeom prst="line">
            <a:avLst/>
          </a:prstGeom>
          <a:ln w="31750" cap="sq">
            <a:solidFill>
              <a:schemeClr val="tx2"/>
            </a:solidFill>
            <a:beve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7"/>
          <p:cNvSpPr txBox="1">
            <a:spLocks/>
          </p:cNvSpPr>
          <p:nvPr/>
        </p:nvSpPr>
        <p:spPr>
          <a:xfrm>
            <a:off x="7092280" y="6552728"/>
            <a:ext cx="2051720" cy="332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WWW.ROSATOMFLOT.RU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88032"/>
            <a:ext cx="9144000" cy="10801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15616" y="288032"/>
            <a:ext cx="6912768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noProof="0" dirty="0" smtClean="0">
                <a:solidFill>
                  <a:schemeClr val="bg1"/>
                </a:solidFill>
                <a:latin typeface="DejaVu Serif Condensed" pitchFamily="18" charset="0"/>
                <a:ea typeface="DejaVu Serif Condensed" pitchFamily="18" charset="0"/>
                <a:cs typeface="+mj-cs"/>
              </a:rPr>
              <a:t>Проекты, финансируемые за счет средств МТП: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ejaVu Serif Condensed" pitchFamily="18" charset="0"/>
              <a:ea typeface="DejaVu Serif Condensed" pitchFamily="18" charset="0"/>
              <a:cs typeface="+mj-cs"/>
            </a:endParaRPr>
          </a:p>
        </p:txBody>
      </p:sp>
      <p:pic>
        <p:nvPicPr>
          <p:cNvPr id="6" name="Picture 2" descr="C:\Documents and Settings\koles\Рабочий стол\росатомлот ЛОГО англ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216024"/>
            <a:ext cx="817629" cy="122413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sx="104000" sy="104000" algn="tl" rotWithShape="0">
              <a:prstClr val="black">
                <a:alpha val="78000"/>
              </a:prstClr>
            </a:outerShdw>
          </a:effectLst>
        </p:spPr>
      </p:pic>
      <p:cxnSp>
        <p:nvCxnSpPr>
          <p:cNvPr id="7" name="Прямая соединительная линия 6"/>
          <p:cNvCxnSpPr/>
          <p:nvPr/>
        </p:nvCxnSpPr>
        <p:spPr>
          <a:xfrm flipH="1">
            <a:off x="2123728" y="6552728"/>
            <a:ext cx="7020272" cy="0"/>
          </a:xfrm>
          <a:prstGeom prst="line">
            <a:avLst/>
          </a:prstGeom>
          <a:ln w="31750" cap="sq">
            <a:solidFill>
              <a:schemeClr val="tx2"/>
            </a:solidFill>
            <a:beve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7"/>
          <p:cNvSpPr txBox="1">
            <a:spLocks/>
          </p:cNvSpPr>
          <p:nvPr/>
        </p:nvSpPr>
        <p:spPr>
          <a:xfrm>
            <a:off x="7092280" y="6552728"/>
            <a:ext cx="2051720" cy="332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WWW.ROSATOMFLOT.RU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27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DejaVu Serif Condensed" pitchFamily="18" charset="0"/>
                <a:ea typeface="DejaVu Serif Condensed" pitchFamily="18" charset="0"/>
                <a:cs typeface="+mj-cs"/>
              </a:rPr>
              <a:t>Проект создания накопительной площадки </a:t>
            </a:r>
            <a:r>
              <a:rPr lang="ru-RU" sz="2400" b="1" dirty="0" err="1" smtClean="0">
                <a:latin typeface="DejaVu Serif Condensed" pitchFamily="18" charset="0"/>
                <a:ea typeface="DejaVu Serif Condensed" pitchFamily="18" charset="0"/>
                <a:cs typeface="+mj-cs"/>
              </a:rPr>
              <a:t>ОЯТ</a:t>
            </a:r>
            <a:r>
              <a:rPr lang="ru-RU" sz="2400" b="1" dirty="0" smtClean="0">
                <a:latin typeface="DejaVu Serif Condensed" pitchFamily="18" charset="0"/>
                <a:ea typeface="DejaVu Serif Condensed" pitchFamily="18" charset="0"/>
                <a:cs typeface="+mj-cs"/>
              </a:rPr>
              <a:t> (</a:t>
            </a:r>
            <a:r>
              <a:rPr lang="ru-RU" sz="2400" b="1" dirty="0" err="1" smtClean="0">
                <a:latin typeface="DejaVu Serif Condensed" pitchFamily="18" charset="0"/>
                <a:ea typeface="DejaVu Serif Condensed" pitchFamily="18" charset="0"/>
                <a:cs typeface="+mj-cs"/>
              </a:rPr>
              <a:t>АМЕС</a:t>
            </a:r>
            <a:r>
              <a:rPr lang="ru-RU" sz="2400" b="1" dirty="0" smtClean="0">
                <a:latin typeface="DejaVu Serif Condensed" pitchFamily="18" charset="0"/>
                <a:ea typeface="DejaVu Serif Condensed" pitchFamily="18" charset="0"/>
                <a:cs typeface="+mj-cs"/>
              </a:rPr>
              <a:t> 1-1.1). Объем финансирования – около 1 млн. долларов США.</a:t>
            </a:r>
          </a:p>
        </p:txBody>
      </p:sp>
      <p:pic>
        <p:nvPicPr>
          <p:cNvPr id="12" name="Picture 2" descr="0611001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75656" y="2852936"/>
            <a:ext cx="6552728" cy="3598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60648"/>
            <a:ext cx="9144000" cy="10801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552728" cy="1080120"/>
          </a:xfrm>
        </p:spPr>
        <p:txBody>
          <a:bodyPr>
            <a:normAutofit fontScale="90000"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ru-RU" sz="2700" b="1" dirty="0" smtClean="0">
                <a:solidFill>
                  <a:schemeClr val="bg1"/>
                </a:solidFill>
                <a:latin typeface="DejaVu Serif Condensed" pitchFamily="18" charset="0"/>
                <a:ea typeface="DejaVu Serif Condensed" pitchFamily="18" charset="0"/>
                <a:cs typeface="+mn-cs"/>
              </a:rPr>
              <a:t>Система автоматизированного радиационного мониторинга </a:t>
            </a:r>
            <a:r>
              <a:rPr 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/>
            </a:r>
            <a:br>
              <a:rPr 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DejaVu Serif Condensed" pitchFamily="18" charset="0"/>
                <a:ea typeface="DejaVu Serif Condensed" pitchFamily="18" charset="0"/>
              </a:rPr>
              <a:t> </a:t>
            </a:r>
            <a:endParaRPr lang="ru-RU" sz="2400" b="1" dirty="0">
              <a:solidFill>
                <a:schemeClr val="bg1"/>
              </a:solidFill>
              <a:latin typeface="DejaVu Serif Condensed" pitchFamily="18" charset="0"/>
              <a:ea typeface="DejaVu Serif Condensed" pitchFamily="18" charset="0"/>
            </a:endParaRPr>
          </a:p>
        </p:txBody>
      </p:sp>
      <p:pic>
        <p:nvPicPr>
          <p:cNvPr id="6" name="Picture 2" descr="C:\Documents and Settings\koles\Рабочий стол\росатомлот ЛОГО англ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188640"/>
            <a:ext cx="817629" cy="122413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sx="104000" sy="104000" algn="tl" rotWithShape="0">
              <a:prstClr val="black">
                <a:alpha val="78000"/>
              </a:prstClr>
            </a:outerShdw>
          </a:effectLst>
        </p:spPr>
      </p:pic>
      <p:cxnSp>
        <p:nvCxnSpPr>
          <p:cNvPr id="7" name="Прямая соединительная линия 6"/>
          <p:cNvCxnSpPr/>
          <p:nvPr/>
        </p:nvCxnSpPr>
        <p:spPr>
          <a:xfrm flipH="1">
            <a:off x="2123728" y="6525344"/>
            <a:ext cx="7020272" cy="0"/>
          </a:xfrm>
          <a:prstGeom prst="line">
            <a:avLst/>
          </a:prstGeom>
          <a:ln w="31750" cap="sq">
            <a:solidFill>
              <a:schemeClr val="tx2"/>
            </a:solidFill>
            <a:beve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7"/>
          <p:cNvSpPr txBox="1">
            <a:spLocks/>
          </p:cNvSpPr>
          <p:nvPr/>
        </p:nvSpPr>
        <p:spPr>
          <a:xfrm>
            <a:off x="7092280" y="6525344"/>
            <a:ext cx="2051720" cy="332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WWW.ROSATOMFLOT.RU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Содержимое 10"/>
          <p:cNvSpPr txBox="1">
            <a:spLocks/>
          </p:cNvSpPr>
          <p:nvPr/>
        </p:nvSpPr>
        <p:spPr>
          <a:xfrm>
            <a:off x="467544" y="1484785"/>
            <a:ext cx="8229600" cy="144015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DejaVu Serif Condensed" pitchFamily="18" charset="0"/>
                <a:ea typeface="DejaVu Serif Condensed" pitchFamily="18" charset="0"/>
                <a:cs typeface="+mj-cs"/>
              </a:rPr>
              <a:t>Проект создания системы автоматизированного </a:t>
            </a:r>
            <a:r>
              <a:rPr lang="ru-RU" sz="2400" b="1" dirty="0" smtClean="0">
                <a:latin typeface="DejaVu Serif Condensed" pitchFamily="18" charset="0"/>
                <a:ea typeface="DejaVu Serif Condensed" pitchFamily="18" charset="0"/>
                <a:cs typeface="+mj-cs"/>
              </a:rPr>
              <a:t>радиационного </a:t>
            </a:r>
            <a:r>
              <a:rPr lang="ru-RU" sz="2400" b="1" dirty="0" smtClean="0">
                <a:latin typeface="DejaVu Serif Condensed" pitchFamily="18" charset="0"/>
                <a:ea typeface="DejaVu Serif Condensed" pitchFamily="18" charset="0"/>
                <a:cs typeface="+mj-cs"/>
              </a:rPr>
              <a:t>мониторинга накопительной </a:t>
            </a:r>
            <a:r>
              <a:rPr lang="ru-RU" sz="2400" b="1" dirty="0" smtClean="0">
                <a:latin typeface="DejaVu Serif Condensed" pitchFamily="18" charset="0"/>
                <a:ea typeface="DejaVu Serif Condensed" pitchFamily="18" charset="0"/>
                <a:cs typeface="+mj-cs"/>
              </a:rPr>
              <a:t>площадки </a:t>
            </a:r>
            <a:r>
              <a:rPr lang="ru-RU" sz="2400" b="1" dirty="0" smtClean="0">
                <a:latin typeface="DejaVu Serif Condensed" pitchFamily="18" charset="0"/>
                <a:ea typeface="DejaVu Serif Condensed" pitchFamily="18" charset="0"/>
                <a:cs typeface="+mj-cs"/>
              </a:rPr>
              <a:t>ОЯТ и переработки ЖРО. Объем финансирования – около 452 тыс. долларов США.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ejaVu Serif Condensed" pitchFamily="18" charset="0"/>
              <a:ea typeface="DejaVu Serif Condensed" pitchFamily="18" charset="0"/>
              <a:cs typeface="+mj-cs"/>
            </a:endParaRPr>
          </a:p>
        </p:txBody>
      </p:sp>
      <p:pic>
        <p:nvPicPr>
          <p:cNvPr id="10" name="Picture 2" descr="0611004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23728" y="2852936"/>
            <a:ext cx="5256584" cy="3593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144000" cy="10801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115616" y="260648"/>
            <a:ext cx="6912768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>
                <a:solidFill>
                  <a:schemeClr val="bg1"/>
                </a:solidFill>
                <a:latin typeface="DejaVu Serif Condensed" pitchFamily="18" charset="0"/>
                <a:ea typeface="DejaVu Serif Condensed" pitchFamily="18" charset="0"/>
              </a:rPr>
              <a:t>Проекты, финансируемые за счет средств МТП:</a:t>
            </a:r>
          </a:p>
        </p:txBody>
      </p:sp>
      <p:pic>
        <p:nvPicPr>
          <p:cNvPr id="4" name="Picture 2" descr="C:\Documents and Settings\koles\Рабочий стол\росатомлот ЛОГО англ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188640"/>
            <a:ext cx="817629" cy="122413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sx="104000" sy="104000" algn="tl" rotWithShape="0">
              <a:prstClr val="black">
                <a:alpha val="78000"/>
              </a:prstClr>
            </a:outerShdw>
          </a:effectLst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2123728" y="6525344"/>
            <a:ext cx="7020272" cy="0"/>
          </a:xfrm>
          <a:prstGeom prst="line">
            <a:avLst/>
          </a:prstGeom>
          <a:ln w="31750" cap="sq">
            <a:solidFill>
              <a:schemeClr val="tx2"/>
            </a:solidFill>
            <a:beve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7"/>
          <p:cNvSpPr txBox="1">
            <a:spLocks/>
          </p:cNvSpPr>
          <p:nvPr/>
        </p:nvSpPr>
        <p:spPr>
          <a:xfrm>
            <a:off x="7092280" y="6525344"/>
            <a:ext cx="2051720" cy="332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WWW.ROSATOMFLOT.RU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10"/>
          <p:cNvSpPr txBox="1">
            <a:spLocks/>
          </p:cNvSpPr>
          <p:nvPr/>
        </p:nvSpPr>
        <p:spPr>
          <a:xfrm>
            <a:off x="457200" y="1600201"/>
            <a:ext cx="8229600" cy="12527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ejaVu Serif Condensed" pitchFamily="18" charset="0"/>
                <a:ea typeface="DejaVu Serif Condensed" pitchFamily="18" charset="0"/>
                <a:cs typeface="+mj-cs"/>
              </a:rPr>
              <a:t>Проект создания хранилища отработавшего ядерного топлива контейнерного типа (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ejaVu Serif Condensed" pitchFamily="18" charset="0"/>
                <a:ea typeface="DejaVu Serif Condensed" pitchFamily="18" charset="0"/>
                <a:cs typeface="+mj-cs"/>
              </a:rPr>
              <a:t>ХОЯТ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ejaVu Serif Condensed" pitchFamily="18" charset="0"/>
                <a:ea typeface="DejaVu Serif Condensed" pitchFamily="18" charset="0"/>
                <a:cs typeface="+mj-cs"/>
              </a:rPr>
              <a:t> КТ). Объем финансирования – около 19 млн. фунтов стерлингов.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780928"/>
            <a:ext cx="5904656" cy="3665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144000" cy="10801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115616" y="260648"/>
            <a:ext cx="6912768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>
                <a:solidFill>
                  <a:schemeClr val="bg1"/>
                </a:solidFill>
                <a:latin typeface="DejaVu Serif Condensed" pitchFamily="18" charset="0"/>
                <a:ea typeface="DejaVu Serif Condensed" pitchFamily="18" charset="0"/>
              </a:rPr>
              <a:t>Проекты, финансируемые за счет средств МТП:</a:t>
            </a:r>
          </a:p>
        </p:txBody>
      </p:sp>
      <p:pic>
        <p:nvPicPr>
          <p:cNvPr id="4" name="Picture 2" descr="C:\Documents and Settings\koles\Рабочий стол\росатомлот ЛОГО англ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188640"/>
            <a:ext cx="817629" cy="122413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sx="104000" sy="104000" algn="tl" rotWithShape="0">
              <a:prstClr val="black">
                <a:alpha val="78000"/>
              </a:prstClr>
            </a:outerShdw>
          </a:effectLst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2123728" y="6525344"/>
            <a:ext cx="7020272" cy="0"/>
          </a:xfrm>
          <a:prstGeom prst="line">
            <a:avLst/>
          </a:prstGeom>
          <a:ln w="31750" cap="sq">
            <a:solidFill>
              <a:schemeClr val="tx2"/>
            </a:solidFill>
            <a:beve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7"/>
          <p:cNvSpPr txBox="1">
            <a:spLocks/>
          </p:cNvSpPr>
          <p:nvPr/>
        </p:nvSpPr>
        <p:spPr>
          <a:xfrm>
            <a:off x="7092280" y="6525344"/>
            <a:ext cx="2051720" cy="332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WWW.ROSATOMFLOT.RU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10"/>
          <p:cNvSpPr txBox="1">
            <a:spLocks/>
          </p:cNvSpPr>
          <p:nvPr/>
        </p:nvSpPr>
        <p:spPr>
          <a:xfrm>
            <a:off x="457200" y="1600200"/>
            <a:ext cx="8229600" cy="211683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just">
              <a:spcBef>
                <a:spcPct val="20000"/>
              </a:spcBef>
            </a:pPr>
            <a:r>
              <a:rPr lang="ru-RU" sz="2400" b="1" dirty="0" smtClean="0">
                <a:latin typeface="DejaVu Serif Condensed" pitchFamily="18" charset="0"/>
                <a:ea typeface="DejaVu Serif Condensed" pitchFamily="18" charset="0"/>
                <a:cs typeface="+mj-cs"/>
              </a:rPr>
              <a:t>Проект создания 1 этапа интегрированной </a:t>
            </a:r>
            <a:r>
              <a:rPr lang="ru-RU" sz="2400" b="1" dirty="0" err="1" smtClean="0">
                <a:latin typeface="DejaVu Serif Condensed" pitchFamily="18" charset="0"/>
                <a:ea typeface="DejaVu Serif Condensed" pitchFamily="18" charset="0"/>
                <a:cs typeface="+mj-cs"/>
              </a:rPr>
              <a:t>СФЗ</a:t>
            </a:r>
            <a:r>
              <a:rPr lang="ru-RU" sz="2400" b="1" dirty="0" smtClean="0">
                <a:latin typeface="DejaVu Serif Condensed" pitchFamily="18" charset="0"/>
                <a:ea typeface="DejaVu Serif Condensed" pitchFamily="18" charset="0"/>
                <a:cs typeface="+mj-cs"/>
              </a:rPr>
              <a:t> ФГУП «Атомфлот» - строительство здания сил охраны, создание локальной внутренней зоны, а также интеграция вышеуказанных систем в </a:t>
            </a:r>
            <a:r>
              <a:rPr lang="ru-RU" sz="2400" b="1" dirty="0" err="1" smtClean="0">
                <a:latin typeface="DejaVu Serif Condensed" pitchFamily="18" charset="0"/>
                <a:ea typeface="DejaVu Serif Condensed" pitchFamily="18" charset="0"/>
                <a:cs typeface="+mj-cs"/>
              </a:rPr>
              <a:t>СФЗ</a:t>
            </a:r>
            <a:r>
              <a:rPr lang="ru-RU" sz="2400" b="1" dirty="0" smtClean="0">
                <a:latin typeface="DejaVu Serif Condensed" pitchFamily="18" charset="0"/>
                <a:ea typeface="DejaVu Serif Condensed" pitchFamily="18" charset="0"/>
                <a:cs typeface="+mj-cs"/>
              </a:rPr>
              <a:t> ФГУП «Атомфлот». Общий объем финансирования – около 2,9 млн. фунтов стерлингов.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ejaVu Serif Condensed" pitchFamily="18" charset="0"/>
              <a:ea typeface="DejaVu Serif Condensed" pitchFamily="18" charset="0"/>
              <a:cs typeface="+mj-cs"/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717032"/>
            <a:ext cx="3528392" cy="2646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 descr="C:\Documents and Settings\Kobzev-VA\Рабочий стол\Презентация СФЗ от 23.11.2010\Для слайдов\Фото англ\Рисунок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717032"/>
            <a:ext cx="3672408" cy="2635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144000" cy="10801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115616" y="260648"/>
            <a:ext cx="6912768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>
                <a:solidFill>
                  <a:schemeClr val="bg1"/>
                </a:solidFill>
                <a:latin typeface="DejaVu Serif Condensed" pitchFamily="18" charset="0"/>
                <a:ea typeface="DejaVu Serif Condensed" pitchFamily="18" charset="0"/>
              </a:rPr>
              <a:t>Проекты, финансируемые за счет средств МТП:</a:t>
            </a:r>
          </a:p>
        </p:txBody>
      </p:sp>
      <p:pic>
        <p:nvPicPr>
          <p:cNvPr id="4" name="Picture 2" descr="C:\Documents and Settings\koles\Рабочий стол\росатомлот ЛОГО англ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188640"/>
            <a:ext cx="817629" cy="122413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sx="104000" sy="104000" algn="tl" rotWithShape="0">
              <a:prstClr val="black">
                <a:alpha val="78000"/>
              </a:prstClr>
            </a:outerShdw>
          </a:effectLst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2123728" y="6525344"/>
            <a:ext cx="7020272" cy="0"/>
          </a:xfrm>
          <a:prstGeom prst="line">
            <a:avLst/>
          </a:prstGeom>
          <a:ln w="31750" cap="sq">
            <a:solidFill>
              <a:schemeClr val="tx2"/>
            </a:solidFill>
            <a:beve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7"/>
          <p:cNvSpPr txBox="1">
            <a:spLocks/>
          </p:cNvSpPr>
          <p:nvPr/>
        </p:nvSpPr>
        <p:spPr>
          <a:xfrm>
            <a:off x="7092280" y="6525344"/>
            <a:ext cx="2051720" cy="332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WWW.ROSATOMFLOT.RU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10"/>
          <p:cNvSpPr txBox="1">
            <a:spLocks/>
          </p:cNvSpPr>
          <p:nvPr/>
        </p:nvSpPr>
        <p:spPr>
          <a:xfrm>
            <a:off x="457200" y="1600200"/>
            <a:ext cx="8229600" cy="168478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 eaLnBrk="0" hangingPunct="0"/>
            <a:r>
              <a:rPr lang="ru-RU" sz="2400" b="1" dirty="0" smtClean="0">
                <a:latin typeface="DejaVu Serif Condensed" pitchFamily="18" charset="0"/>
                <a:ea typeface="DejaVu Serif Condensed" pitchFamily="18" charset="0"/>
                <a:cs typeface="+mj-cs"/>
              </a:rPr>
              <a:t>Монтаж специального портального крана г/</a:t>
            </a:r>
            <a:r>
              <a:rPr lang="ru-RU" sz="2400" b="1" dirty="0" err="1" smtClean="0">
                <a:latin typeface="DejaVu Serif Condensed" pitchFamily="18" charset="0"/>
                <a:ea typeface="DejaVu Serif Condensed" pitchFamily="18" charset="0"/>
                <a:cs typeface="+mj-cs"/>
              </a:rPr>
              <a:t>п</a:t>
            </a:r>
            <a:r>
              <a:rPr lang="ru-RU" sz="2400" b="1" dirty="0" smtClean="0">
                <a:latin typeface="DejaVu Serif Condensed" pitchFamily="18" charset="0"/>
                <a:ea typeface="DejaVu Serif Condensed" pitchFamily="18" charset="0"/>
                <a:cs typeface="+mj-cs"/>
              </a:rPr>
              <a:t> </a:t>
            </a:r>
            <a:r>
              <a:rPr lang="ru-RU" sz="2400" b="1" dirty="0" err="1" smtClean="0">
                <a:latin typeface="DejaVu Serif Condensed" pitchFamily="18" charset="0"/>
                <a:ea typeface="DejaVu Serif Condensed" pitchFamily="18" charset="0"/>
                <a:cs typeface="+mj-cs"/>
              </a:rPr>
              <a:t>100т</a:t>
            </a:r>
            <a:r>
              <a:rPr lang="ru-RU" sz="2400" b="1" dirty="0" smtClean="0">
                <a:latin typeface="DejaVu Serif Condensed" pitchFamily="18" charset="0"/>
                <a:ea typeface="DejaVu Serif Condensed" pitchFamily="18" charset="0"/>
                <a:cs typeface="+mj-cs"/>
              </a:rPr>
              <a:t> для работ по перегрузке ядерных материалов. Объем финансирования – около 1 млн. евро.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ejaVu Serif Condensed" pitchFamily="18" charset="0"/>
              <a:ea typeface="DejaVu Serif Condensed" pitchFamily="18" charset="0"/>
              <a:cs typeface="+mj-cs"/>
            </a:endParaRPr>
          </a:p>
        </p:txBody>
      </p:sp>
      <p:pic>
        <p:nvPicPr>
          <p:cNvPr id="8" name="Picture 5" descr="C:\Users\Kobzev-VA\Desktop\Монтаж площадок на верхней башн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140968"/>
            <a:ext cx="3024336" cy="3274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" descr="C:\Users\Abramov-AN\Desktop\Новая папка\IMG_31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3140968"/>
            <a:ext cx="2785379" cy="3274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144000" cy="10801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115616" y="260648"/>
            <a:ext cx="6912768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latin typeface="DejaVu Serif Condensed" pitchFamily="18" charset="0"/>
                <a:ea typeface="DejaVu Serif Condensed" pitchFamily="18" charset="0"/>
                <a:cs typeface="+mj-cs"/>
              </a:rPr>
              <a:t>Проекты, финансируемые за счет средств МТП:</a:t>
            </a:r>
          </a:p>
        </p:txBody>
      </p:sp>
      <p:pic>
        <p:nvPicPr>
          <p:cNvPr id="4" name="Picture 2" descr="C:\Documents and Settings\koles\Рабочий стол\росатомлот ЛОГО англ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188640"/>
            <a:ext cx="817629" cy="122413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sx="104000" sy="104000" algn="tl" rotWithShape="0">
              <a:prstClr val="black">
                <a:alpha val="78000"/>
              </a:prstClr>
            </a:outerShdw>
          </a:effectLst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2123728" y="6525344"/>
            <a:ext cx="7020272" cy="0"/>
          </a:xfrm>
          <a:prstGeom prst="line">
            <a:avLst/>
          </a:prstGeom>
          <a:ln w="31750" cap="sq">
            <a:solidFill>
              <a:schemeClr val="tx2"/>
            </a:solidFill>
            <a:beve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7"/>
          <p:cNvSpPr txBox="1">
            <a:spLocks/>
          </p:cNvSpPr>
          <p:nvPr/>
        </p:nvSpPr>
        <p:spPr>
          <a:xfrm>
            <a:off x="7092280" y="6525344"/>
            <a:ext cx="2051720" cy="332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WWW.ROSATOMFLOT.RU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10"/>
          <p:cNvSpPr txBox="1">
            <a:spLocks/>
          </p:cNvSpPr>
          <p:nvPr/>
        </p:nvSpPr>
        <p:spPr>
          <a:xfrm>
            <a:off x="457200" y="1600200"/>
            <a:ext cx="8229600" cy="132474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 eaLnBrk="0" hangingPunct="0"/>
            <a:r>
              <a:rPr lang="ru-RU" sz="2400" b="1" dirty="0" smtClean="0">
                <a:latin typeface="DejaVu Serif Condensed" pitchFamily="18" charset="0"/>
                <a:ea typeface="DejaVu Serif Condensed" pitchFamily="18" charset="0"/>
                <a:cs typeface="+mj-cs"/>
              </a:rPr>
              <a:t>Строительство судна для транспортировки </a:t>
            </a:r>
            <a:endParaRPr lang="en-US" sz="2400" b="1" dirty="0" smtClean="0">
              <a:latin typeface="DejaVu Serif Condensed" pitchFamily="18" charset="0"/>
              <a:ea typeface="DejaVu Serif Condensed" pitchFamily="18" charset="0"/>
              <a:cs typeface="+mj-cs"/>
            </a:endParaRPr>
          </a:p>
          <a:p>
            <a:pPr algn="just" eaLnBrk="0" hangingPunct="0"/>
            <a:r>
              <a:rPr lang="ru-RU" sz="2400" b="1" dirty="0" err="1" smtClean="0">
                <a:latin typeface="DejaVu Serif Condensed" pitchFamily="18" charset="0"/>
                <a:ea typeface="DejaVu Serif Condensed" pitchFamily="18" charset="0"/>
                <a:cs typeface="+mj-cs"/>
              </a:rPr>
              <a:t>ОЯТ</a:t>
            </a:r>
            <a:r>
              <a:rPr lang="ru-RU" sz="2400" b="1" dirty="0" smtClean="0">
                <a:latin typeface="DejaVu Serif Condensed" pitchFamily="18" charset="0"/>
                <a:ea typeface="DejaVu Serif Condensed" pitchFamily="18" charset="0"/>
                <a:cs typeface="+mj-cs"/>
              </a:rPr>
              <a:t> и РАО «Россита». Объем финансирования – около 72 млн. евро.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ejaVu Serif Condensed" pitchFamily="18" charset="0"/>
              <a:ea typeface="DejaVu Serif Condensed" pitchFamily="18" charset="0"/>
              <a:cs typeface="+mj-cs"/>
            </a:endParaRPr>
          </a:p>
        </p:txBody>
      </p:sp>
      <p:pic>
        <p:nvPicPr>
          <p:cNvPr id="9" name="Picture 1" descr="D:\by xtc\Работа\! Р А Б О Т А !\!!! ФОТОГРАФИИ !!!\Фото Кэт - тхРОССИТА\3\Спуск на воду\Спуск на воду фото 03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75656" y="2852936"/>
            <a:ext cx="6330351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144000" cy="10801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115616" y="260648"/>
            <a:ext cx="6912768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>
                <a:solidFill>
                  <a:schemeClr val="bg1"/>
                </a:solidFill>
                <a:latin typeface="DejaVu Serif Condensed" pitchFamily="18" charset="0"/>
                <a:ea typeface="DejaVu Serif Condensed" pitchFamily="18" charset="0"/>
              </a:rPr>
              <a:t>Проекты, финансируемые за счет средств МТП:</a:t>
            </a:r>
          </a:p>
        </p:txBody>
      </p:sp>
      <p:pic>
        <p:nvPicPr>
          <p:cNvPr id="4" name="Picture 2" descr="C:\Documents and Settings\koles\Рабочий стол\росатомлот ЛОГО англ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188640"/>
            <a:ext cx="817629" cy="122413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sx="104000" sy="104000" algn="tl" rotWithShape="0">
              <a:prstClr val="black">
                <a:alpha val="78000"/>
              </a:prstClr>
            </a:outerShdw>
          </a:effectLst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2123728" y="6525344"/>
            <a:ext cx="7020272" cy="0"/>
          </a:xfrm>
          <a:prstGeom prst="line">
            <a:avLst/>
          </a:prstGeom>
          <a:ln w="31750" cap="sq">
            <a:solidFill>
              <a:schemeClr val="tx2"/>
            </a:solidFill>
            <a:beve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7"/>
          <p:cNvSpPr txBox="1">
            <a:spLocks/>
          </p:cNvSpPr>
          <p:nvPr/>
        </p:nvSpPr>
        <p:spPr>
          <a:xfrm>
            <a:off x="7092280" y="6525344"/>
            <a:ext cx="2051720" cy="332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WWW.ROSATOMFLOT.RU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10"/>
          <p:cNvSpPr txBox="1">
            <a:spLocks/>
          </p:cNvSpPr>
          <p:nvPr/>
        </p:nvSpPr>
        <p:spPr>
          <a:xfrm>
            <a:off x="457200" y="1600200"/>
            <a:ext cx="8229600" cy="89269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 eaLnBrk="0" hangingPunct="0"/>
            <a:r>
              <a:rPr lang="ru-RU" sz="2400" b="1" dirty="0" smtClean="0">
                <a:latin typeface="DejaVu Serif Condensed" pitchFamily="18" charset="0"/>
                <a:ea typeface="DejaVu Serif Condensed" pitchFamily="18" charset="0"/>
                <a:cs typeface="+mj-cs"/>
              </a:rPr>
              <a:t>Модернизация </a:t>
            </a:r>
            <a:r>
              <a:rPr lang="ru-RU" sz="2400" b="1" dirty="0" err="1" smtClean="0">
                <a:latin typeface="DejaVu Serif Condensed" pitchFamily="18" charset="0"/>
                <a:ea typeface="DejaVu Serif Condensed" pitchFamily="18" charset="0"/>
                <a:cs typeface="+mj-cs"/>
              </a:rPr>
              <a:t>СФЗ</a:t>
            </a:r>
            <a:r>
              <a:rPr lang="ru-RU" sz="2400" b="1" dirty="0" smtClean="0">
                <a:latin typeface="DejaVu Serif Condensed" pitchFamily="18" charset="0"/>
                <a:ea typeface="DejaVu Serif Condensed" pitchFamily="18" charset="0"/>
                <a:cs typeface="+mj-cs"/>
              </a:rPr>
              <a:t> плавучих объектов. Общий объем финансирования – около 4 млн. евро.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ejaVu Serif Condensed" pitchFamily="18" charset="0"/>
              <a:ea typeface="DejaVu Serif Condensed" pitchFamily="18" charset="0"/>
              <a:cs typeface="+mj-cs"/>
            </a:endParaRPr>
          </a:p>
        </p:txBody>
      </p:sp>
      <p:pic>
        <p:nvPicPr>
          <p:cNvPr id="8" name="Picture 4" descr="C:\Documents and Settings\Kobzev-VA\Рабочий стол\Лотта12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03848" y="2780927"/>
            <a:ext cx="2772612" cy="1712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20" y="2780927"/>
            <a:ext cx="2772612" cy="1748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56176" y="4653136"/>
            <a:ext cx="2777512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20" y="4653136"/>
            <a:ext cx="2784288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156176" y="2780928"/>
            <a:ext cx="2767368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260648"/>
            <a:ext cx="9144000" cy="10801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912768" cy="108012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DejaVu Serif Condensed" pitchFamily="18" charset="0"/>
                <a:ea typeface="DejaVu Serif Condensed" pitchFamily="18" charset="0"/>
              </a:rPr>
              <a:t>Основные виды деятельности </a:t>
            </a:r>
            <a:br>
              <a:rPr lang="ru-RU" sz="2400" b="1" dirty="0" smtClean="0">
                <a:solidFill>
                  <a:schemeClr val="bg1"/>
                </a:solidFill>
                <a:latin typeface="DejaVu Serif Condensed" pitchFamily="18" charset="0"/>
                <a:ea typeface="DejaVu Serif Condensed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DejaVu Serif Condensed" pitchFamily="18" charset="0"/>
                <a:ea typeface="DejaVu Serif Condensed" pitchFamily="18" charset="0"/>
              </a:rPr>
              <a:t>ФГУП «</a:t>
            </a:r>
            <a:r>
              <a:rPr lang="ru-RU" sz="2400" b="1" dirty="0" err="1" smtClean="0">
                <a:solidFill>
                  <a:schemeClr val="bg1"/>
                </a:solidFill>
                <a:latin typeface="DejaVu Serif Condensed" pitchFamily="18" charset="0"/>
                <a:ea typeface="DejaVu Serif Condensed" pitchFamily="18" charset="0"/>
              </a:rPr>
              <a:t>Атомфлот</a:t>
            </a:r>
            <a:r>
              <a:rPr lang="ru-RU" sz="2400" b="1" dirty="0" smtClean="0">
                <a:solidFill>
                  <a:schemeClr val="bg1"/>
                </a:solidFill>
                <a:latin typeface="DejaVu Serif Condensed" pitchFamily="18" charset="0"/>
                <a:ea typeface="DejaVu Serif Condensed" pitchFamily="18" charset="0"/>
              </a:rPr>
              <a:t>»</a:t>
            </a:r>
            <a:endParaRPr lang="ru-RU" sz="2400" b="1" dirty="0">
              <a:solidFill>
                <a:schemeClr val="bg1"/>
              </a:solidFill>
              <a:latin typeface="DejaVu Serif Condensed" pitchFamily="18" charset="0"/>
              <a:ea typeface="DejaVu Serif Condensed" pitchFamily="18" charset="0"/>
            </a:endParaRPr>
          </a:p>
        </p:txBody>
      </p:sp>
      <p:pic>
        <p:nvPicPr>
          <p:cNvPr id="6" name="Picture 2" descr="C:\Documents and Settings\koles\Рабочий стол\росатомлот ЛОГО англ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188640"/>
            <a:ext cx="817629" cy="122413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sx="104000" sy="104000" algn="tl" rotWithShape="0">
              <a:prstClr val="black">
                <a:alpha val="78000"/>
              </a:prstClr>
            </a:outerShdw>
          </a:effectLst>
        </p:spPr>
      </p:pic>
      <p:cxnSp>
        <p:nvCxnSpPr>
          <p:cNvPr id="8" name="Прямая соединительная линия 7"/>
          <p:cNvCxnSpPr/>
          <p:nvPr/>
        </p:nvCxnSpPr>
        <p:spPr>
          <a:xfrm flipH="1">
            <a:off x="2123728" y="6525344"/>
            <a:ext cx="7020272" cy="0"/>
          </a:xfrm>
          <a:prstGeom prst="line">
            <a:avLst/>
          </a:prstGeom>
          <a:ln w="31750" cap="sq">
            <a:solidFill>
              <a:schemeClr val="tx2"/>
            </a:solidFill>
            <a:beve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7"/>
          <p:cNvSpPr txBox="1">
            <a:spLocks/>
          </p:cNvSpPr>
          <p:nvPr/>
        </p:nvSpPr>
        <p:spPr>
          <a:xfrm>
            <a:off x="7092280" y="6525344"/>
            <a:ext cx="2051720" cy="332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WWW.ROSATOMFLOT.RU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752527"/>
          </a:xfrm>
        </p:spPr>
        <p:txBody>
          <a:bodyPr>
            <a:normAutofit/>
          </a:bodyPr>
          <a:lstStyle/>
          <a:p>
            <a:pPr marL="0" indent="0" algn="just">
              <a:buFont typeface="+mj-lt"/>
              <a:buAutoNum type="arabicPeriod"/>
              <a:defRPr/>
            </a:pPr>
            <a:r>
              <a:rPr lang="ru-RU" sz="2400" b="1" dirty="0" smtClean="0">
                <a:latin typeface="DejaVu Serif Condensed" pitchFamily="18" charset="0"/>
                <a:ea typeface="DejaVu Serif Condensed" pitchFamily="18" charset="0"/>
                <a:cs typeface="+mj-cs"/>
              </a:rPr>
              <a:t>Эксплуатация атомного ледокольного флота с целью обеспечения безопасности Российской Федерации и решения задач национальной политики на Арктическом региональном направлении.</a:t>
            </a:r>
          </a:p>
          <a:p>
            <a:pPr marL="0" indent="0" algn="just">
              <a:buFont typeface="+mj-lt"/>
              <a:buAutoNum type="arabicPeriod"/>
              <a:defRPr/>
            </a:pPr>
            <a:r>
              <a:rPr lang="ru-RU" sz="2400" b="1" dirty="0" smtClean="0">
                <a:latin typeface="DejaVu Serif Condensed" pitchFamily="18" charset="0"/>
                <a:ea typeface="DejaVu Serif Condensed" pitchFamily="18" charset="0"/>
                <a:cs typeface="+mj-cs"/>
              </a:rPr>
              <a:t>Обеспечение коммерческой эксплуатации Северного морского пути.</a:t>
            </a:r>
          </a:p>
          <a:p>
            <a:pPr marL="0" indent="0" algn="just">
              <a:buFont typeface="+mj-lt"/>
              <a:buAutoNum type="arabicPeriod"/>
              <a:defRPr/>
            </a:pPr>
            <a:r>
              <a:rPr lang="ru-RU" sz="2400" b="1" dirty="0" smtClean="0">
                <a:latin typeface="DejaVu Serif Condensed" pitchFamily="18" charset="0"/>
                <a:ea typeface="DejaVu Serif Condensed" pitchFamily="18" charset="0"/>
                <a:cs typeface="+mj-cs"/>
              </a:rPr>
              <a:t>Обеспечение безопасности при использовании атомной энергии в гражданских целях.</a:t>
            </a:r>
          </a:p>
          <a:p>
            <a:pPr marL="0" indent="0" algn="just">
              <a:buFont typeface="+mj-lt"/>
              <a:buAutoNum type="arabicPeriod"/>
              <a:defRPr/>
            </a:pPr>
            <a:r>
              <a:rPr lang="ru-RU" sz="2400" b="1" dirty="0" smtClean="0">
                <a:latin typeface="DejaVu Serif Condensed" pitchFamily="18" charset="0"/>
                <a:ea typeface="DejaVu Serif Condensed" pitchFamily="18" charset="0"/>
                <a:cs typeface="+mj-cs"/>
              </a:rPr>
              <a:t>Участие в решении проблем «исторического наследия» в области использования атомной энергии в военных целях.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260648"/>
            <a:ext cx="9144000" cy="10801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912768" cy="108012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 sz="2400" b="1" dirty="0">
                <a:solidFill>
                  <a:schemeClr val="bg1"/>
                </a:solidFill>
                <a:latin typeface="DejaVu Serif Condensed" pitchFamily="18" charset="0"/>
                <a:ea typeface="DejaVu Serif Condensed" pitchFamily="18" charset="0"/>
              </a:rPr>
              <a:t>Проекты, финансируемые за счет средств МТП: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67544" y="1700809"/>
            <a:ext cx="8229600" cy="1296143"/>
          </a:xfrm>
        </p:spPr>
        <p:txBody>
          <a:bodyPr>
            <a:normAutofit/>
          </a:bodyPr>
          <a:lstStyle/>
          <a:p>
            <a:pPr marL="1588" indent="-1588" algn="just">
              <a:buNone/>
            </a:pPr>
            <a:r>
              <a:rPr lang="ru-RU" sz="2400" b="1" dirty="0" smtClean="0">
                <a:latin typeface="DejaVu Serif Condensed" pitchFamily="18" charset="0"/>
                <a:ea typeface="DejaVu Serif Condensed" pitchFamily="18" charset="0"/>
                <a:cs typeface="+mj-cs"/>
              </a:rPr>
              <a:t>Создание детального проекта </a:t>
            </a:r>
            <a:r>
              <a:rPr lang="ru-RU" sz="2400" b="1" dirty="0" err="1" smtClean="0">
                <a:latin typeface="DejaVu Serif Condensed" pitchFamily="18" charset="0"/>
                <a:ea typeface="DejaVu Serif Condensed" pitchFamily="18" charset="0"/>
                <a:cs typeface="+mj-cs"/>
              </a:rPr>
              <a:t>СФЗ</a:t>
            </a:r>
            <a:r>
              <a:rPr lang="ru-RU" sz="2400" b="1" dirty="0" smtClean="0">
                <a:latin typeface="DejaVu Serif Condensed" pitchFamily="18" charset="0"/>
                <a:ea typeface="DejaVu Serif Condensed" pitchFamily="18" charset="0"/>
                <a:cs typeface="+mj-cs"/>
              </a:rPr>
              <a:t> т/</a:t>
            </a:r>
            <a:r>
              <a:rPr lang="ru-RU" sz="2400" b="1" dirty="0" err="1" smtClean="0">
                <a:latin typeface="DejaVu Serif Condensed" pitchFamily="18" charset="0"/>
                <a:ea typeface="DejaVu Serif Condensed" pitchFamily="18" charset="0"/>
                <a:cs typeface="+mj-cs"/>
              </a:rPr>
              <a:t>х</a:t>
            </a:r>
            <a:r>
              <a:rPr lang="ru-RU" sz="2400" b="1" dirty="0" smtClean="0">
                <a:latin typeface="DejaVu Serif Condensed" pitchFamily="18" charset="0"/>
                <a:ea typeface="DejaVu Serif Condensed" pitchFamily="18" charset="0"/>
                <a:cs typeface="+mj-cs"/>
              </a:rPr>
              <a:t> «Серебрянка». Объем финансирования – 880 тыс. шведских крон;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2123728" y="6525344"/>
            <a:ext cx="7020272" cy="0"/>
          </a:xfrm>
          <a:prstGeom prst="line">
            <a:avLst/>
          </a:prstGeom>
          <a:ln w="31750" cap="sq">
            <a:solidFill>
              <a:schemeClr val="tx2"/>
            </a:solidFill>
            <a:beve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7"/>
          <p:cNvSpPr txBox="1">
            <a:spLocks/>
          </p:cNvSpPr>
          <p:nvPr/>
        </p:nvSpPr>
        <p:spPr>
          <a:xfrm>
            <a:off x="7092280" y="6525344"/>
            <a:ext cx="2051720" cy="332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WWW.ROSATOMFLOT.RU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C:\Documents and Settings\koles\Рабочий стол\росатомлот ЛОГО англ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188640"/>
            <a:ext cx="817629" cy="122413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sx="104000" sy="104000" algn="tl" rotWithShape="0">
              <a:prstClr val="black">
                <a:alpha val="78000"/>
              </a:prstClr>
            </a:outerShdw>
          </a:effectLst>
        </p:spPr>
      </p:pic>
      <p:sp>
        <p:nvSpPr>
          <p:cNvPr id="12" name="Заголовок 7"/>
          <p:cNvSpPr txBox="1">
            <a:spLocks/>
          </p:cNvSpPr>
          <p:nvPr/>
        </p:nvSpPr>
        <p:spPr>
          <a:xfrm>
            <a:off x="5652120" y="4221088"/>
            <a:ext cx="349188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i="1" dirty="0" smtClean="0">
                <a:latin typeface="DejaVu Serif Condensed" pitchFamily="18" charset="0"/>
                <a:ea typeface="DejaVu Serif Condensed" pitchFamily="18" charset="0"/>
                <a:cs typeface="+mj-cs"/>
              </a:rPr>
              <a:t>т/</a:t>
            </a:r>
            <a:r>
              <a:rPr lang="ru-RU" b="1" i="1" dirty="0" err="1" smtClean="0">
                <a:latin typeface="DejaVu Serif Condensed" pitchFamily="18" charset="0"/>
                <a:ea typeface="DejaVu Serif Condensed" pitchFamily="18" charset="0"/>
                <a:cs typeface="+mj-cs"/>
              </a:rPr>
              <a:t>х</a:t>
            </a:r>
            <a:r>
              <a:rPr lang="ru-RU" b="1" i="1" dirty="0" smtClean="0">
                <a:latin typeface="DejaVu Serif Condensed" pitchFamily="18" charset="0"/>
                <a:ea typeface="DejaVu Serif Condensed" pitchFamily="18" charset="0"/>
                <a:cs typeface="+mj-cs"/>
              </a:rPr>
              <a:t> «Серебрянка»</a:t>
            </a:r>
          </a:p>
        </p:txBody>
      </p:sp>
      <p:pic>
        <p:nvPicPr>
          <p:cNvPr id="14" name="Picture 2" descr="C:\Documents and Settings\Kobzev-VA\Рабочий стол\Проблемы вывоза ОВЧ из ПВХ в п. Гремиха\Фото Серебрянка - перенос ОТВС\DSC029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1" y="2924944"/>
            <a:ext cx="5164581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144000" cy="10801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115616" y="260648"/>
            <a:ext cx="6912768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latin typeface="DejaVu Serif Condensed" pitchFamily="18" charset="0"/>
                <a:ea typeface="DejaVu Serif Condensed" pitchFamily="18" charset="0"/>
                <a:cs typeface="+mj-cs"/>
              </a:rPr>
              <a:t>Проекты, финансируемые за счет средств МТП</a:t>
            </a:r>
            <a:r>
              <a:rPr lang="ru-RU" sz="2400" b="1" dirty="0" smtClean="0">
                <a:solidFill>
                  <a:prstClr val="white"/>
                </a:solidFill>
                <a:latin typeface="DejaVu Serif Condensed" pitchFamily="18" charset="0"/>
                <a:ea typeface="DejaVu Serif Condensed" pitchFamily="18" charset="0"/>
                <a:cs typeface="+mj-cs"/>
              </a:rPr>
              <a:t>:</a:t>
            </a:r>
            <a:endParaRPr lang="ru-RU" sz="2400" b="1" dirty="0">
              <a:solidFill>
                <a:prstClr val="white"/>
              </a:solidFill>
              <a:latin typeface="DejaVu Serif Condensed" pitchFamily="18" charset="0"/>
              <a:ea typeface="DejaVu Serif Condensed" pitchFamily="18" charset="0"/>
              <a:cs typeface="+mj-cs"/>
            </a:endParaRPr>
          </a:p>
        </p:txBody>
      </p:sp>
      <p:pic>
        <p:nvPicPr>
          <p:cNvPr id="4" name="Picture 2" descr="C:\Documents and Settings\koles\Рабочий стол\росатомлот ЛОГО англ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188640"/>
            <a:ext cx="817629" cy="122413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sx="104000" sy="104000" algn="tl" rotWithShape="0">
              <a:prstClr val="black">
                <a:alpha val="78000"/>
              </a:prstClr>
            </a:outerShdw>
          </a:effectLst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2123728" y="6525344"/>
            <a:ext cx="7020272" cy="0"/>
          </a:xfrm>
          <a:prstGeom prst="line">
            <a:avLst/>
          </a:prstGeom>
          <a:ln w="31750" cap="sq">
            <a:solidFill>
              <a:schemeClr val="tx2"/>
            </a:solidFill>
            <a:beve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7"/>
          <p:cNvSpPr txBox="1">
            <a:spLocks/>
          </p:cNvSpPr>
          <p:nvPr/>
        </p:nvSpPr>
        <p:spPr>
          <a:xfrm>
            <a:off x="7092280" y="6525344"/>
            <a:ext cx="2051720" cy="332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WWW.ROSATOMFLOT.RU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10"/>
          <p:cNvSpPr txBox="1">
            <a:spLocks/>
          </p:cNvSpPr>
          <p:nvPr/>
        </p:nvSpPr>
        <p:spPr>
          <a:xfrm>
            <a:off x="457200" y="1600200"/>
            <a:ext cx="8229600" cy="132474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 eaLnBrk="0" hangingPunct="0"/>
            <a:r>
              <a:rPr lang="ru-RU" sz="2400" b="1" dirty="0" smtClean="0">
                <a:latin typeface="DejaVu Serif Condensed" pitchFamily="18" charset="0"/>
                <a:ea typeface="DejaVu Serif Condensed" pitchFamily="18" charset="0"/>
                <a:cs typeface="+mj-cs"/>
              </a:rPr>
              <a:t>Оборудования и монтаж системы физической защиты на </a:t>
            </a:r>
            <a:r>
              <a:rPr lang="ru-RU" sz="2400" b="1" dirty="0" err="1" smtClean="0">
                <a:latin typeface="DejaVu Serif Condensed" pitchFamily="18" charset="0"/>
                <a:ea typeface="DejaVu Serif Condensed" pitchFamily="18" charset="0"/>
                <a:cs typeface="+mj-cs"/>
              </a:rPr>
              <a:t>тх</a:t>
            </a:r>
            <a:r>
              <a:rPr lang="ru-RU" sz="2400" b="1" dirty="0" smtClean="0">
                <a:latin typeface="DejaVu Serif Condensed" pitchFamily="18" charset="0"/>
                <a:ea typeface="DejaVu Serif Condensed" pitchFamily="18" charset="0"/>
                <a:cs typeface="+mj-cs"/>
              </a:rPr>
              <a:t> «Серебрянка» и «Россита». Общий объем финансирования – около 2,1 млн. евро.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ejaVu Serif Condensed" pitchFamily="18" charset="0"/>
              <a:ea typeface="DejaVu Serif Condensed" pitchFamily="18" charset="0"/>
              <a:cs typeface="+mj-cs"/>
            </a:endParaRPr>
          </a:p>
        </p:txBody>
      </p:sp>
      <p:pic>
        <p:nvPicPr>
          <p:cNvPr id="8" name="Picture 2" descr="C:\Documents and Settings\Kobzev-VA\Рабочий стол\общий вид Серебрян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852936"/>
            <a:ext cx="3858522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C:\Users\Kobzev-VA\Desktop\IMG_92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852936"/>
            <a:ext cx="3849155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144000" cy="10801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115616" y="260648"/>
            <a:ext cx="6912768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>
                <a:solidFill>
                  <a:schemeClr val="bg1"/>
                </a:solidFill>
                <a:latin typeface="DejaVu Serif Condensed" pitchFamily="18" charset="0"/>
                <a:ea typeface="DejaVu Serif Condensed" pitchFamily="18" charset="0"/>
              </a:rPr>
              <a:t>Проекты, финансируемые за счет средств МТП:</a:t>
            </a:r>
          </a:p>
        </p:txBody>
      </p:sp>
      <p:pic>
        <p:nvPicPr>
          <p:cNvPr id="4" name="Picture 2" descr="C:\Documents and Settings\koles\Рабочий стол\росатомлот ЛОГО англ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188640"/>
            <a:ext cx="817629" cy="122413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sx="104000" sy="104000" algn="tl" rotWithShape="0">
              <a:prstClr val="black">
                <a:alpha val="78000"/>
              </a:prstClr>
            </a:outerShdw>
          </a:effectLst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2123728" y="6525344"/>
            <a:ext cx="7020272" cy="0"/>
          </a:xfrm>
          <a:prstGeom prst="line">
            <a:avLst/>
          </a:prstGeom>
          <a:ln w="31750" cap="sq">
            <a:solidFill>
              <a:schemeClr val="tx2"/>
            </a:solidFill>
            <a:beve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7"/>
          <p:cNvSpPr txBox="1">
            <a:spLocks/>
          </p:cNvSpPr>
          <p:nvPr/>
        </p:nvSpPr>
        <p:spPr>
          <a:xfrm>
            <a:off x="7092280" y="6525344"/>
            <a:ext cx="2051720" cy="332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WWW.ROSATOMFLOT.RU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10"/>
          <p:cNvSpPr txBox="1">
            <a:spLocks/>
          </p:cNvSpPr>
          <p:nvPr/>
        </p:nvSpPr>
        <p:spPr>
          <a:xfrm>
            <a:off x="457200" y="1600200"/>
            <a:ext cx="8229600" cy="154076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just" eaLnBrk="0" hangingPunct="0"/>
            <a:r>
              <a:rPr lang="ru-RU" sz="2400" b="1" dirty="0" smtClean="0">
                <a:latin typeface="DejaVu Serif Condensed" pitchFamily="18" charset="0"/>
                <a:ea typeface="DejaVu Serif Condensed" pitchFamily="18" charset="0"/>
                <a:cs typeface="+mj-cs"/>
              </a:rPr>
              <a:t>Международный проект утилизации </a:t>
            </a:r>
            <a:r>
              <a:rPr lang="ru-RU" sz="2400" b="1" dirty="0" err="1" smtClean="0">
                <a:latin typeface="DejaVu Serif Condensed" pitchFamily="18" charset="0"/>
                <a:ea typeface="DejaVu Serif Condensed" pitchFamily="18" charset="0"/>
                <a:cs typeface="+mj-cs"/>
              </a:rPr>
              <a:t>ПТБ</a:t>
            </a:r>
            <a:r>
              <a:rPr lang="ru-RU" sz="2400" b="1" dirty="0" smtClean="0">
                <a:latin typeface="DejaVu Serif Condensed" pitchFamily="18" charset="0"/>
                <a:ea typeface="DejaVu Serif Condensed" pitchFamily="18" charset="0"/>
                <a:cs typeface="+mj-cs"/>
              </a:rPr>
              <a:t> «Лепсе». Стоимость проектных работ составила 1,5 млн.евро. </a:t>
            </a:r>
          </a:p>
          <a:p>
            <a:pPr algn="just" eaLnBrk="0" hangingPunct="0"/>
            <a:r>
              <a:rPr lang="ru-RU" sz="2400" b="1" dirty="0" smtClean="0">
                <a:latin typeface="DejaVu Serif Condensed" pitchFamily="18" charset="0"/>
                <a:ea typeface="DejaVu Serif Condensed" pitchFamily="18" charset="0"/>
                <a:cs typeface="+mj-cs"/>
              </a:rPr>
              <a:t>Общий объем выделенных средств составляет 53 млн. евро.</a:t>
            </a:r>
          </a:p>
          <a:p>
            <a:pPr algn="just" eaLnBrk="0" hangingPunct="0"/>
            <a:endParaRPr lang="ru-RU" sz="2400" b="1" dirty="0" smtClean="0">
              <a:latin typeface="DejaVu Serif Condensed" pitchFamily="18" charset="0"/>
              <a:ea typeface="DejaVu Serif Condensed" pitchFamily="18" charset="0"/>
              <a:cs typeface="+mj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ejaVu Serif Condensed" pitchFamily="18" charset="0"/>
              <a:ea typeface="DejaVu Serif Condensed" pitchFamily="18" charset="0"/>
              <a:cs typeface="+mj-cs"/>
            </a:endParaRPr>
          </a:p>
        </p:txBody>
      </p:sp>
      <p:pic>
        <p:nvPicPr>
          <p:cNvPr id="8" name="Picture 2" descr="C:\Абрамов1\ПРОЕКТЫ\Лепсе\конференция 020207 Беллона\Lepse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24944"/>
            <a:ext cx="4896544" cy="3470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260648"/>
            <a:ext cx="9144000" cy="10801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912768" cy="108012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 sz="2400" b="1" dirty="0">
                <a:solidFill>
                  <a:schemeClr val="bg1"/>
                </a:solidFill>
                <a:latin typeface="DejaVu Serif Condensed" pitchFamily="18" charset="0"/>
                <a:ea typeface="DejaVu Serif Condensed" pitchFamily="18" charset="0"/>
              </a:rPr>
              <a:t>Проекты, финансируемые за счет средств МТП: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67544" y="1700809"/>
            <a:ext cx="8229600" cy="1296143"/>
          </a:xfrm>
        </p:spPr>
        <p:txBody>
          <a:bodyPr>
            <a:normAutofit/>
          </a:bodyPr>
          <a:lstStyle/>
          <a:p>
            <a:pPr marL="1588" indent="-1588" algn="just">
              <a:buNone/>
            </a:pPr>
            <a:r>
              <a:rPr lang="ru-RU" sz="2400" b="1" dirty="0" smtClean="0">
                <a:latin typeface="DejaVu Serif Condensed" pitchFamily="18" charset="0"/>
                <a:ea typeface="DejaVu Serif Condensed" pitchFamily="18" charset="0"/>
                <a:cs typeface="+mj-cs"/>
              </a:rPr>
              <a:t>Модернизация системы физической защиты периметра ФГУП «Атомфлот». Объем финансирования - 50 тыс. </a:t>
            </a:r>
            <a:r>
              <a:rPr lang="en-US" sz="2400" b="1" dirty="0" smtClean="0">
                <a:latin typeface="DejaVu Serif Condensed" pitchFamily="18" charset="0"/>
                <a:ea typeface="DejaVu Serif Condensed" pitchFamily="18" charset="0"/>
                <a:cs typeface="+mj-cs"/>
              </a:rPr>
              <a:t>$</a:t>
            </a:r>
            <a:r>
              <a:rPr lang="ru-RU" sz="2400" b="1" dirty="0" smtClean="0">
                <a:latin typeface="DejaVu Serif Condensed" pitchFamily="18" charset="0"/>
                <a:ea typeface="DejaVu Serif Condensed" pitchFamily="18" charset="0"/>
                <a:cs typeface="+mj-cs"/>
              </a:rPr>
              <a:t>;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2123728" y="6525344"/>
            <a:ext cx="7020272" cy="0"/>
          </a:xfrm>
          <a:prstGeom prst="line">
            <a:avLst/>
          </a:prstGeom>
          <a:ln w="31750" cap="sq">
            <a:solidFill>
              <a:schemeClr val="tx2"/>
            </a:solidFill>
            <a:beve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7"/>
          <p:cNvSpPr txBox="1">
            <a:spLocks/>
          </p:cNvSpPr>
          <p:nvPr/>
        </p:nvSpPr>
        <p:spPr>
          <a:xfrm>
            <a:off x="7092280" y="6525344"/>
            <a:ext cx="2051720" cy="332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WWW.ROSATOMFLOT.RU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C:\Documents and Settings\koles\Рабочий стол\росатомлот ЛОГО англ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188640"/>
            <a:ext cx="817629" cy="122413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sx="104000" sy="104000" algn="tl" rotWithShape="0">
              <a:prstClr val="black">
                <a:alpha val="78000"/>
              </a:prstClr>
            </a:outerShdw>
          </a:effectLst>
        </p:spPr>
      </p:pic>
      <p:sp>
        <p:nvSpPr>
          <p:cNvPr id="10" name="Заголовок 7"/>
          <p:cNvSpPr txBox="1">
            <a:spLocks/>
          </p:cNvSpPr>
          <p:nvPr/>
        </p:nvSpPr>
        <p:spPr>
          <a:xfrm>
            <a:off x="6228184" y="4077072"/>
            <a:ext cx="244827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i="1" dirty="0" smtClean="0">
                <a:latin typeface="DejaVu Serif Condensed" pitchFamily="18" charset="0"/>
                <a:ea typeface="DejaVu Serif Condensed" pitchFamily="18" charset="0"/>
                <a:cs typeface="+mj-cs"/>
              </a:rPr>
              <a:t>Периметр ФГУП «Атомфлот»</a:t>
            </a:r>
          </a:p>
        </p:txBody>
      </p:sp>
      <p:pic>
        <p:nvPicPr>
          <p:cNvPr id="14" name="Picture 2" descr="C:\Documents and Settings\Tkachenko-DA\Рабочий стол\DSC029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924944"/>
            <a:ext cx="5400600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260648"/>
            <a:ext cx="9144000" cy="10801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912768" cy="108012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 sz="2400" b="1" dirty="0">
                <a:solidFill>
                  <a:schemeClr val="bg1"/>
                </a:solidFill>
                <a:latin typeface="DejaVu Serif Condensed" pitchFamily="18" charset="0"/>
                <a:ea typeface="DejaVu Serif Condensed" pitchFamily="18" charset="0"/>
              </a:rPr>
              <a:t>Проекты, финансируемые за счет средств МТП: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67544" y="1700809"/>
            <a:ext cx="8229600" cy="4752527"/>
          </a:xfrm>
        </p:spPr>
        <p:txBody>
          <a:bodyPr>
            <a:normAutofit/>
          </a:bodyPr>
          <a:lstStyle/>
          <a:p>
            <a:pPr marL="1588" indent="-1588" algn="just">
              <a:buNone/>
            </a:pPr>
            <a:r>
              <a:rPr lang="ru-RU" sz="2400" b="1" dirty="0" smtClean="0">
                <a:latin typeface="DejaVu Serif Condensed" pitchFamily="18" charset="0"/>
                <a:ea typeface="DejaVu Serif Condensed" pitchFamily="18" charset="0"/>
                <a:cs typeface="+mj-cs"/>
              </a:rPr>
              <a:t>Выполнены работы по долгосрочному обеспечению работоспособности </a:t>
            </a:r>
            <a:r>
              <a:rPr lang="ru-RU" sz="2400" b="1" dirty="0" err="1" smtClean="0">
                <a:latin typeface="DejaVu Serif Condensed" pitchFamily="18" charset="0"/>
                <a:ea typeface="DejaVu Serif Condensed" pitchFamily="18" charset="0"/>
                <a:cs typeface="+mj-cs"/>
              </a:rPr>
              <a:t>СЗФ</a:t>
            </a:r>
            <a:r>
              <a:rPr lang="ru-RU" sz="2400" b="1" dirty="0" smtClean="0">
                <a:latin typeface="DejaVu Serif Condensed" pitchFamily="18" charset="0"/>
                <a:ea typeface="DejaVu Serif Condensed" pitchFamily="18" charset="0"/>
                <a:cs typeface="+mj-cs"/>
              </a:rPr>
              <a:t> ФГУП «Атомфлот» и </a:t>
            </a:r>
            <a:r>
              <a:rPr lang="ru-RU" sz="2400" b="1" dirty="0" err="1" smtClean="0">
                <a:latin typeface="DejaVu Serif Condensed" pitchFamily="18" charset="0"/>
                <a:ea typeface="DejaVu Serif Condensed" pitchFamily="18" charset="0"/>
                <a:cs typeface="+mj-cs"/>
              </a:rPr>
              <a:t>птб</a:t>
            </a:r>
            <a:r>
              <a:rPr lang="ru-RU" sz="2400" b="1" dirty="0" smtClean="0">
                <a:latin typeface="DejaVu Serif Condensed" pitchFamily="18" charset="0"/>
                <a:ea typeface="DejaVu Serif Condensed" pitchFamily="18" charset="0"/>
                <a:cs typeface="+mj-cs"/>
              </a:rPr>
              <a:t> «</a:t>
            </a:r>
            <a:r>
              <a:rPr lang="ru-RU" sz="2400" b="1" dirty="0" err="1" smtClean="0">
                <a:latin typeface="DejaVu Serif Condensed" pitchFamily="18" charset="0"/>
                <a:ea typeface="DejaVu Serif Condensed" pitchFamily="18" charset="0"/>
                <a:cs typeface="+mj-cs"/>
              </a:rPr>
              <a:t>Имандра</a:t>
            </a:r>
            <a:r>
              <a:rPr lang="ru-RU" sz="2400" b="1" dirty="0" smtClean="0">
                <a:latin typeface="DejaVu Serif Condensed" pitchFamily="18" charset="0"/>
                <a:ea typeface="DejaVu Serif Condensed" pitchFamily="18" charset="0"/>
                <a:cs typeface="+mj-cs"/>
              </a:rPr>
              <a:t>» в 2009 - 2014 г. Объем финансирования - 596 тыс. </a:t>
            </a:r>
            <a:r>
              <a:rPr lang="en-US" sz="2400" b="1" dirty="0" smtClean="0">
                <a:latin typeface="DejaVu Serif Condensed" pitchFamily="18" charset="0"/>
                <a:ea typeface="DejaVu Serif Condensed" pitchFamily="18" charset="0"/>
                <a:cs typeface="+mj-cs"/>
              </a:rPr>
              <a:t>$</a:t>
            </a:r>
            <a:r>
              <a:rPr lang="ru-RU" sz="2400" b="1" dirty="0" smtClean="0">
                <a:latin typeface="DejaVu Serif Condensed" pitchFamily="18" charset="0"/>
                <a:ea typeface="DejaVu Serif Condensed" pitchFamily="18" charset="0"/>
                <a:cs typeface="+mj-cs"/>
              </a:rPr>
              <a:t>;</a:t>
            </a:r>
          </a:p>
          <a:p>
            <a:pPr marL="1588" indent="-1588" algn="just">
              <a:buNone/>
            </a:pPr>
            <a:endParaRPr lang="ru-RU" sz="1000" b="1" dirty="0" smtClean="0">
              <a:latin typeface="DejaVu Serif Condensed" pitchFamily="18" charset="0"/>
              <a:ea typeface="DejaVu Serif Condensed" pitchFamily="18" charset="0"/>
              <a:cs typeface="+mj-cs"/>
            </a:endParaRPr>
          </a:p>
          <a:p>
            <a:pPr marL="1588" indent="-1588" algn="just">
              <a:buNone/>
            </a:pPr>
            <a:r>
              <a:rPr lang="ru-RU" sz="2400" b="1" dirty="0" smtClean="0">
                <a:latin typeface="DejaVu Serif Condensed" pitchFamily="18" charset="0"/>
                <a:ea typeface="DejaVu Serif Condensed" pitchFamily="18" charset="0"/>
                <a:cs typeface="+mj-cs"/>
              </a:rPr>
              <a:t>Произведена модернизация контрольно-пропускных пунктов для пропуска сотрудников, авто </a:t>
            </a:r>
            <a:r>
              <a:rPr lang="ru-RU" sz="2400" b="1" dirty="0" smtClean="0">
                <a:latin typeface="DejaVu Serif Condensed" pitchFamily="18" charset="0"/>
                <a:ea typeface="DejaVu Serif Condensed" pitchFamily="18" charset="0"/>
                <a:cs typeface="+mj-cs"/>
              </a:rPr>
              <a:t>КПП</a:t>
            </a:r>
            <a:r>
              <a:rPr lang="ru-RU" sz="2400" b="1" dirty="0" smtClean="0">
                <a:latin typeface="DejaVu Serif Condensed" pitchFamily="18" charset="0"/>
                <a:ea typeface="DejaVu Serif Condensed" pitchFamily="18" charset="0"/>
                <a:cs typeface="+mj-cs"/>
              </a:rPr>
              <a:t>, бюро пропусков. Объем  финансирования – 719 тыс. </a:t>
            </a:r>
            <a:r>
              <a:rPr lang="en-US" sz="2400" b="1" dirty="0" smtClean="0">
                <a:latin typeface="DejaVu Serif Condensed" pitchFamily="18" charset="0"/>
                <a:ea typeface="DejaVu Serif Condensed" pitchFamily="18" charset="0"/>
                <a:cs typeface="+mj-cs"/>
              </a:rPr>
              <a:t>$</a:t>
            </a:r>
            <a:r>
              <a:rPr lang="ru-RU" sz="2400" b="1" dirty="0" smtClean="0">
                <a:latin typeface="DejaVu Serif Condensed" pitchFamily="18" charset="0"/>
                <a:ea typeface="DejaVu Serif Condensed" pitchFamily="18" charset="0"/>
                <a:cs typeface="+mj-cs"/>
              </a:rPr>
              <a:t>;</a:t>
            </a:r>
          </a:p>
          <a:p>
            <a:pPr marL="1588" indent="-1588" algn="just">
              <a:buNone/>
            </a:pPr>
            <a:endParaRPr lang="ru-RU" sz="1000" b="1" dirty="0" smtClean="0">
              <a:latin typeface="DejaVu Serif Condensed" pitchFamily="18" charset="0"/>
              <a:ea typeface="DejaVu Serif Condensed" pitchFamily="18" charset="0"/>
              <a:cs typeface="+mj-cs"/>
            </a:endParaRPr>
          </a:p>
          <a:p>
            <a:pPr marL="1588" indent="-1588" algn="just">
              <a:buNone/>
            </a:pPr>
            <a:r>
              <a:rPr lang="ru-RU" sz="2400" b="1" dirty="0" smtClean="0">
                <a:latin typeface="DejaVu Serif Condensed" pitchFamily="18" charset="0"/>
                <a:ea typeface="DejaVu Serif Condensed" pitchFamily="18" charset="0"/>
                <a:cs typeface="+mj-cs"/>
              </a:rPr>
              <a:t>В течение всего срока сотрудничества с американской стороной проводятся работы по техобслуживанию </a:t>
            </a:r>
            <a:r>
              <a:rPr lang="ru-RU" sz="2400" b="1" dirty="0" err="1" smtClean="0">
                <a:latin typeface="DejaVu Serif Condensed" pitchFamily="18" charset="0"/>
                <a:ea typeface="DejaVu Serif Condensed" pitchFamily="18" charset="0"/>
                <a:cs typeface="+mj-cs"/>
              </a:rPr>
              <a:t>СФЗ</a:t>
            </a:r>
            <a:r>
              <a:rPr lang="ru-RU" sz="2400" b="1" dirty="0" smtClean="0">
                <a:latin typeface="DejaVu Serif Condensed" pitchFamily="18" charset="0"/>
                <a:ea typeface="DejaVu Serif Condensed" pitchFamily="18" charset="0"/>
                <a:cs typeface="+mj-cs"/>
              </a:rPr>
              <a:t> ФГУП «Атомфлот».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2123728" y="6525344"/>
            <a:ext cx="7020272" cy="0"/>
          </a:xfrm>
          <a:prstGeom prst="line">
            <a:avLst/>
          </a:prstGeom>
          <a:ln w="31750" cap="sq">
            <a:solidFill>
              <a:schemeClr val="tx2"/>
            </a:solidFill>
            <a:beve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7"/>
          <p:cNvSpPr txBox="1">
            <a:spLocks/>
          </p:cNvSpPr>
          <p:nvPr/>
        </p:nvSpPr>
        <p:spPr>
          <a:xfrm>
            <a:off x="7092280" y="6525344"/>
            <a:ext cx="2051720" cy="332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WWW.ROSATOMFLOT.RU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C:\Documents and Settings\koles\Рабочий стол\росатомлот ЛОГО англ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188640"/>
            <a:ext cx="817629" cy="122413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sx="104000" sy="104000" algn="tl" rotWithShape="0">
              <a:prstClr val="black">
                <a:alpha val="78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60648"/>
            <a:ext cx="9144000" cy="10801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912768" cy="108012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 sz="2400" b="1" dirty="0">
                <a:solidFill>
                  <a:schemeClr val="bg1"/>
                </a:solidFill>
                <a:latin typeface="DejaVu Serif Condensed" pitchFamily="18" charset="0"/>
                <a:ea typeface="DejaVu Serif Condensed" pitchFamily="18" charset="0"/>
              </a:rPr>
              <a:t>Проекты, финансируемые за счет средств МТП: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3347864" y="5229200"/>
            <a:ext cx="3384376" cy="360039"/>
          </a:xfrm>
        </p:spPr>
        <p:txBody>
          <a:bodyPr>
            <a:normAutofit/>
          </a:bodyPr>
          <a:lstStyle/>
          <a:p>
            <a:pPr marL="1588" indent="-1588" algn="just">
              <a:buNone/>
            </a:pPr>
            <a:r>
              <a:rPr lang="ru-RU" sz="1600" b="1" i="1" dirty="0" err="1" smtClean="0">
                <a:latin typeface="DejaVu Serif Condensed" pitchFamily="18" charset="0"/>
                <a:ea typeface="DejaVu Serif Condensed" pitchFamily="18" charset="0"/>
                <a:cs typeface="+mj-cs"/>
              </a:rPr>
              <a:t>КПП</a:t>
            </a:r>
            <a:r>
              <a:rPr lang="ru-RU" sz="1600" b="1" i="1" dirty="0" smtClean="0">
                <a:latin typeface="DejaVu Serif Condensed" pitchFamily="18" charset="0"/>
                <a:ea typeface="DejaVu Serif Condensed" pitchFamily="18" charset="0"/>
                <a:cs typeface="+mj-cs"/>
              </a:rPr>
              <a:t> для пропуска персонала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2123728" y="6525344"/>
            <a:ext cx="7020272" cy="0"/>
          </a:xfrm>
          <a:prstGeom prst="line">
            <a:avLst/>
          </a:prstGeom>
          <a:ln w="31750" cap="sq">
            <a:solidFill>
              <a:schemeClr val="tx2"/>
            </a:solidFill>
            <a:beve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7"/>
          <p:cNvSpPr txBox="1">
            <a:spLocks/>
          </p:cNvSpPr>
          <p:nvPr/>
        </p:nvSpPr>
        <p:spPr>
          <a:xfrm>
            <a:off x="7092280" y="6525344"/>
            <a:ext cx="2051720" cy="332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WWW.ROSATOMFLOT.RU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C:\Documents and Settings\koles\Рабочий стол\росатомлот ЛОГО англ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188640"/>
            <a:ext cx="817629" cy="122413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sx="104000" sy="104000" algn="tl" rotWithShape="0">
              <a:prstClr val="black">
                <a:alpha val="78000"/>
              </a:prstClr>
            </a:outerShdw>
          </a:effectLst>
        </p:spPr>
      </p:pic>
      <p:pic>
        <p:nvPicPr>
          <p:cNvPr id="10" name="Picture 8" descr="C:\Documents and Settings\Kobzev-VA\Рабочий стол\Презентация СФЗ от 23.11.2010\Для слайдов\фото БП хэндкей шлюзов\Вставить\IMG_1142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132856"/>
            <a:ext cx="3261063" cy="2845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2" descr="C:\Documents and Settings\Kobzev-VA\Рабочий стол\Презентация СФЗ от 23.11.2010\Для слайдов\фото БП хэндкей шлюзов\Вставить\IMG_1087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319" y="2150273"/>
            <a:ext cx="3261063" cy="2845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C:\Documents and Settings\Kobzev-VA\Рабочий стол\Презентация СФЗ от 23.11.2010\Для слайдов\фото БП хэндкей шлюзов\Вставить\IMG_1076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77511" y="2137304"/>
            <a:ext cx="1917578" cy="2832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260648"/>
            <a:ext cx="9144000" cy="10801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912768" cy="108012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 sz="2400" b="1" dirty="0">
                <a:solidFill>
                  <a:schemeClr val="bg1"/>
                </a:solidFill>
                <a:latin typeface="DejaVu Serif Condensed" pitchFamily="18" charset="0"/>
                <a:ea typeface="DejaVu Serif Condensed" pitchFamily="18" charset="0"/>
              </a:rPr>
              <a:t>Проекты, финансируемые за счет средств МТП: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67544" y="1700809"/>
            <a:ext cx="8229600" cy="1800199"/>
          </a:xfrm>
        </p:spPr>
        <p:txBody>
          <a:bodyPr>
            <a:normAutofit/>
          </a:bodyPr>
          <a:lstStyle/>
          <a:p>
            <a:pPr marL="1588" indent="-1588" algn="just">
              <a:buNone/>
            </a:pPr>
            <a:r>
              <a:rPr lang="ru-RU" sz="2400" b="1" dirty="0" smtClean="0">
                <a:latin typeface="DejaVu Serif Condensed" pitchFamily="18" charset="0"/>
                <a:ea typeface="DejaVu Serif Condensed" pitchFamily="18" charset="0"/>
                <a:cs typeface="+mj-cs"/>
              </a:rPr>
              <a:t>Выполнены поставка оборудования радиационного контроля для лаборатории внешней среды ФГУП «Атомфлот». Объем финансирования - 117 тыс. €.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2123728" y="6525344"/>
            <a:ext cx="7020272" cy="0"/>
          </a:xfrm>
          <a:prstGeom prst="line">
            <a:avLst/>
          </a:prstGeom>
          <a:ln w="31750" cap="sq">
            <a:solidFill>
              <a:schemeClr val="tx2"/>
            </a:solidFill>
            <a:beve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7"/>
          <p:cNvSpPr txBox="1">
            <a:spLocks/>
          </p:cNvSpPr>
          <p:nvPr/>
        </p:nvSpPr>
        <p:spPr>
          <a:xfrm>
            <a:off x="7092280" y="6525344"/>
            <a:ext cx="2051720" cy="332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WWW.ROSATOMFLOT.RU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C:\Documents and Settings\koles\Рабочий стол\росатомлот ЛОГО англ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188640"/>
            <a:ext cx="817629" cy="122413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sx="104000" sy="104000" algn="tl" rotWithShape="0">
              <a:prstClr val="black">
                <a:alpha val="78000"/>
              </a:prstClr>
            </a:outerShdw>
          </a:effectLst>
        </p:spPr>
      </p:pic>
      <p:pic>
        <p:nvPicPr>
          <p:cNvPr id="13" name="Picture 7" descr="C:\Documents and Settings\Tkachenko-DA\Рабочий стол\фото облорудование\Фото-00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429000"/>
            <a:ext cx="4392488" cy="2879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Заголовок 7"/>
          <p:cNvSpPr txBox="1">
            <a:spLocks/>
          </p:cNvSpPr>
          <p:nvPr/>
        </p:nvSpPr>
        <p:spPr>
          <a:xfrm>
            <a:off x="5436096" y="4437112"/>
            <a:ext cx="349188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i="1" dirty="0" smtClean="0">
                <a:latin typeface="DejaVu Serif Condensed" pitchFamily="18" charset="0"/>
                <a:ea typeface="DejaVu Serif Condensed" pitchFamily="18" charset="0"/>
                <a:cs typeface="+mj-cs"/>
              </a:rPr>
              <a:t>Оборудование радиационного контроля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260648"/>
            <a:ext cx="9144000" cy="10801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912768" cy="108012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prstClr val="white"/>
                </a:solidFill>
                <a:latin typeface="DejaVu Serif Condensed" pitchFamily="18" charset="0"/>
                <a:ea typeface="DejaVu Serif Condensed" pitchFamily="18" charset="0"/>
              </a:rPr>
              <a:t>Проекты, финансируемые за счет средств МТП:</a:t>
            </a:r>
            <a:endParaRPr lang="ru-RU" sz="2400" b="1" dirty="0">
              <a:solidFill>
                <a:schemeClr val="bg1"/>
              </a:solidFill>
              <a:latin typeface="DejaVu Serif Condensed" pitchFamily="18" charset="0"/>
              <a:ea typeface="DejaVu Serif Condensed" pitchFamily="18" charset="0"/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8245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DejaVu Serif Condensed" pitchFamily="18" charset="0"/>
                <a:ea typeface="DejaVu Serif Condensed" pitchFamily="18" charset="0"/>
                <a:cs typeface="+mj-cs"/>
              </a:rPr>
              <a:t>Разработка проекта понтона для транспортировки реакторных отсеков атомных подводных лодок. Объем финансирования – 515 тыс. </a:t>
            </a:r>
            <a:r>
              <a:rPr lang="ru-RU" sz="2400" b="1" dirty="0" smtClean="0">
                <a:latin typeface="DejaVu Serif Condensed" pitchFamily="18" charset="0"/>
                <a:ea typeface="DejaVu Serif Condensed" pitchFamily="18" charset="0"/>
              </a:rPr>
              <a:t>€;</a:t>
            </a:r>
          </a:p>
          <a:p>
            <a:pPr marL="0" indent="0" algn="just">
              <a:buNone/>
            </a:pPr>
            <a:endParaRPr lang="ru-RU" sz="2400" b="1" dirty="0" smtClean="0">
              <a:latin typeface="DejaVu Serif Condensed" pitchFamily="18" charset="0"/>
              <a:ea typeface="DejaVu Serif Condensed" pitchFamily="18" charset="0"/>
              <a:cs typeface="+mj-cs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2123728" y="6525344"/>
            <a:ext cx="7020272" cy="0"/>
          </a:xfrm>
          <a:prstGeom prst="line">
            <a:avLst/>
          </a:prstGeom>
          <a:ln w="31750" cap="sq">
            <a:solidFill>
              <a:schemeClr val="tx2"/>
            </a:solidFill>
            <a:beve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7"/>
          <p:cNvSpPr txBox="1">
            <a:spLocks/>
          </p:cNvSpPr>
          <p:nvPr/>
        </p:nvSpPr>
        <p:spPr>
          <a:xfrm>
            <a:off x="7092280" y="6525344"/>
            <a:ext cx="2051720" cy="332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WWW.ROSATOMFLOT.RU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C:\Documents and Settings\koles\Рабочий стол\росатомлот ЛОГО англ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188640"/>
            <a:ext cx="817629" cy="122413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sx="104000" sy="104000" algn="tl" rotWithShape="0">
              <a:prstClr val="black">
                <a:alpha val="78000"/>
              </a:prst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84984"/>
            <a:ext cx="6909001" cy="3099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-137" y="260648"/>
            <a:ext cx="9144000" cy="10801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912768" cy="108012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 sz="2400" b="1" dirty="0">
                <a:solidFill>
                  <a:schemeClr val="bg1"/>
                </a:solidFill>
                <a:latin typeface="DejaVu Serif Condensed" pitchFamily="18" charset="0"/>
                <a:ea typeface="DejaVu Serif Condensed" pitchFamily="18" charset="0"/>
              </a:rPr>
              <a:t>Проекты, финансируемые за счет средств МТП: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2123728" y="6525344"/>
            <a:ext cx="7020272" cy="0"/>
          </a:xfrm>
          <a:prstGeom prst="line">
            <a:avLst/>
          </a:prstGeom>
          <a:ln w="31750" cap="sq">
            <a:solidFill>
              <a:schemeClr val="tx2"/>
            </a:solidFill>
            <a:beve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7"/>
          <p:cNvSpPr txBox="1">
            <a:spLocks/>
          </p:cNvSpPr>
          <p:nvPr/>
        </p:nvSpPr>
        <p:spPr>
          <a:xfrm>
            <a:off x="7092280" y="6525344"/>
            <a:ext cx="2051720" cy="332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WWW.ROSATOMFLOT.RU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C:\Documents and Settings\koles\Рабочий стол\росатомлот ЛОГО англ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188640"/>
            <a:ext cx="817629" cy="122413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sx="104000" sy="104000" algn="tl" rotWithShape="0">
              <a:prstClr val="black">
                <a:alpha val="78000"/>
              </a:prstClr>
            </a:outerShdw>
          </a:effectLst>
        </p:spPr>
      </p:pic>
      <p:sp>
        <p:nvSpPr>
          <p:cNvPr id="9" name="Содержимое 14"/>
          <p:cNvSpPr>
            <a:spLocks noGrp="1"/>
          </p:cNvSpPr>
          <p:nvPr>
            <p:ph idx="1"/>
          </p:nvPr>
        </p:nvSpPr>
        <p:spPr>
          <a:xfrm>
            <a:off x="457200" y="1600201"/>
            <a:ext cx="8435280" cy="1900808"/>
          </a:xfrm>
        </p:spPr>
        <p:txBody>
          <a:bodyPr/>
          <a:lstStyle/>
          <a:p>
            <a:pPr marL="0" indent="804863" algn="just">
              <a:buNone/>
            </a:pPr>
            <a:r>
              <a:rPr lang="ru-RU" sz="2400" b="1" dirty="0" smtClean="0">
                <a:latin typeface="DejaVu Serif Condensed" pitchFamily="18" charset="0"/>
                <a:ea typeface="DejaVu Serif Condensed" pitchFamily="18" charset="0"/>
                <a:cs typeface="+mj-cs"/>
              </a:rPr>
              <a:t>Строительство здания базирования морских сил охраны. </a:t>
            </a:r>
            <a:r>
              <a:rPr lang="ru-RU" sz="2400" b="1" dirty="0">
                <a:latin typeface="DejaVu Serif Condensed" pitchFamily="18" charset="0"/>
                <a:ea typeface="DejaVu Serif Condensed" pitchFamily="18" charset="0"/>
              </a:rPr>
              <a:t>Объем финансирования </a:t>
            </a:r>
            <a:r>
              <a:rPr lang="ru-RU" sz="2400" b="1" dirty="0" smtClean="0">
                <a:latin typeface="DejaVu Serif Condensed" pitchFamily="18" charset="0"/>
                <a:ea typeface="DejaVu Serif Condensed" pitchFamily="18" charset="0"/>
              </a:rPr>
              <a:t>– 1,507 млн. </a:t>
            </a:r>
            <a:r>
              <a:rPr lang="en-US" sz="2400" b="1" dirty="0" smtClean="0">
                <a:latin typeface="DejaVu Serif Condensed" pitchFamily="18" charset="0"/>
                <a:ea typeface="DejaVu Serif Condensed" pitchFamily="18" charset="0"/>
              </a:rPr>
              <a:t>$</a:t>
            </a:r>
            <a:r>
              <a:rPr lang="ru-RU" sz="2400" b="1" dirty="0" smtClean="0">
                <a:latin typeface="DejaVu Serif Condensed" pitchFamily="18" charset="0"/>
                <a:ea typeface="DejaVu Serif Condensed" pitchFamily="18" charset="0"/>
                <a:cs typeface="+mj-cs"/>
              </a:rPr>
              <a:t>;</a:t>
            </a:r>
          </a:p>
        </p:txBody>
      </p:sp>
      <p:pic>
        <p:nvPicPr>
          <p:cNvPr id="10" name="Picture 2" descr="C:\Documents and Settings\Tkachenko-DA\Рабочий стол\флаги для презентации\united_states_of_america_round_icon_25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556792"/>
            <a:ext cx="641028" cy="480771"/>
          </a:xfrm>
          <a:prstGeom prst="rect">
            <a:avLst/>
          </a:prstGeom>
          <a:noFill/>
        </p:spPr>
      </p:pic>
      <p:pic>
        <p:nvPicPr>
          <p:cNvPr id="13" name="Picture 2" descr="C:\Documents and Settings\Tkachenko-DA\Рабочий стол\IMG_20131122_1255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284984"/>
            <a:ext cx="4486539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Заголовок 7"/>
          <p:cNvSpPr txBox="1">
            <a:spLocks/>
          </p:cNvSpPr>
          <p:nvPr/>
        </p:nvSpPr>
        <p:spPr>
          <a:xfrm>
            <a:off x="5436096" y="4509120"/>
            <a:ext cx="349188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i="1" dirty="0" smtClean="0">
                <a:latin typeface="DejaVu Serif Condensed" pitchFamily="18" charset="0"/>
                <a:ea typeface="DejaVu Serif Condensed" pitchFamily="18" charset="0"/>
                <a:cs typeface="+mj-cs"/>
              </a:rPr>
              <a:t>Строительство здания базирования морских сил охраны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260648"/>
            <a:ext cx="9144000" cy="10801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912768" cy="108012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DejaVu Serif Condensed" pitchFamily="18" charset="0"/>
                <a:ea typeface="DejaVu Serif Condensed" pitchFamily="18" charset="0"/>
              </a:rPr>
              <a:t>Планируемые к выполнению проекты:</a:t>
            </a:r>
            <a:endParaRPr lang="ru-RU" sz="2400" b="1" dirty="0">
              <a:solidFill>
                <a:schemeClr val="bg1"/>
              </a:solidFill>
              <a:latin typeface="DejaVu Serif Condensed" pitchFamily="18" charset="0"/>
              <a:ea typeface="DejaVu Serif Condensed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2123728" y="6525344"/>
            <a:ext cx="7020272" cy="0"/>
          </a:xfrm>
          <a:prstGeom prst="line">
            <a:avLst/>
          </a:prstGeom>
          <a:ln w="31750" cap="sq">
            <a:solidFill>
              <a:schemeClr val="tx2"/>
            </a:solidFill>
            <a:beve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7"/>
          <p:cNvSpPr txBox="1">
            <a:spLocks/>
          </p:cNvSpPr>
          <p:nvPr/>
        </p:nvSpPr>
        <p:spPr>
          <a:xfrm>
            <a:off x="7092280" y="6525344"/>
            <a:ext cx="2051720" cy="332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WWW.ROSATOMFLOT.RU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C:\Documents and Settings\koles\Рабочий стол\росатомлот ЛОГО англ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188640"/>
            <a:ext cx="817629" cy="122413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sx="104000" sy="104000" algn="tl" rotWithShape="0">
              <a:prstClr val="black">
                <a:alpha val="78000"/>
              </a:prstClr>
            </a:outerShdw>
          </a:effectLst>
        </p:spPr>
      </p:pic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709119"/>
          </a:xfrm>
        </p:spPr>
        <p:txBody>
          <a:bodyPr/>
          <a:lstStyle/>
          <a:p>
            <a:pPr marL="0" indent="804863" algn="just">
              <a:buNone/>
            </a:pPr>
            <a:r>
              <a:rPr lang="ru-RU" sz="2400" b="1" dirty="0" smtClean="0">
                <a:latin typeface="DejaVu Serif Condensed" pitchFamily="18" charset="0"/>
                <a:ea typeface="DejaVu Serif Condensed" pitchFamily="18" charset="0"/>
                <a:cs typeface="+mj-cs"/>
              </a:rPr>
              <a:t>Модернизация железнодорожного </a:t>
            </a:r>
            <a:r>
              <a:rPr lang="ru-RU" sz="2400" b="1" dirty="0" err="1" smtClean="0">
                <a:latin typeface="DejaVu Serif Condensed" pitchFamily="18" charset="0"/>
                <a:ea typeface="DejaVu Serif Condensed" pitchFamily="18" charset="0"/>
                <a:cs typeface="+mj-cs"/>
              </a:rPr>
              <a:t>КПП</a:t>
            </a:r>
            <a:r>
              <a:rPr lang="ru-RU" sz="2400" b="1" dirty="0" smtClean="0">
                <a:latin typeface="DejaVu Serif Condensed" pitchFamily="18" charset="0"/>
                <a:ea typeface="DejaVu Serif Condensed" pitchFamily="18" charset="0"/>
                <a:cs typeface="+mj-cs"/>
              </a:rPr>
              <a:t>;</a:t>
            </a:r>
          </a:p>
          <a:p>
            <a:pPr marL="0" indent="804863" algn="just">
              <a:buNone/>
            </a:pPr>
            <a:endParaRPr lang="ru-RU" sz="2400" b="1" dirty="0" smtClean="0">
              <a:latin typeface="DejaVu Serif Condensed" pitchFamily="18" charset="0"/>
              <a:ea typeface="DejaVu Serif Condensed" pitchFamily="18" charset="0"/>
              <a:cs typeface="+mj-cs"/>
            </a:endParaRPr>
          </a:p>
          <a:p>
            <a:pPr marL="0" indent="804863" algn="just">
              <a:buNone/>
            </a:pPr>
            <a:r>
              <a:rPr lang="ru-RU" sz="2400" b="1" dirty="0" smtClean="0">
                <a:latin typeface="DejaVu Serif Condensed" pitchFamily="18" charset="0"/>
                <a:ea typeface="DejaVu Serif Condensed" pitchFamily="18" charset="0"/>
                <a:cs typeface="+mj-cs"/>
              </a:rPr>
              <a:t>Создание центрального поста управления </a:t>
            </a:r>
            <a:r>
              <a:rPr lang="ru-RU" sz="2400" b="1" dirty="0" err="1" smtClean="0">
                <a:latin typeface="DejaVu Serif Condensed" pitchFamily="18" charset="0"/>
                <a:ea typeface="DejaVu Serif Condensed" pitchFamily="18" charset="0"/>
                <a:cs typeface="+mj-cs"/>
              </a:rPr>
              <a:t>СФЗ</a:t>
            </a:r>
            <a:r>
              <a:rPr lang="ru-RU" sz="2400" b="1" dirty="0" smtClean="0">
                <a:latin typeface="DejaVu Serif Condensed" pitchFamily="18" charset="0"/>
                <a:ea typeface="DejaVu Serif Condensed" pitchFamily="18" charset="0"/>
                <a:cs typeface="+mj-cs"/>
              </a:rPr>
              <a:t>;</a:t>
            </a:r>
          </a:p>
          <a:p>
            <a:pPr marL="0" indent="804863" algn="just">
              <a:buNone/>
            </a:pPr>
            <a:endParaRPr lang="ru-RU" sz="2400" b="1" dirty="0" smtClean="0">
              <a:latin typeface="DejaVu Serif Condensed" pitchFamily="18" charset="0"/>
              <a:ea typeface="DejaVu Serif Condensed" pitchFamily="18" charset="0"/>
              <a:cs typeface="+mj-cs"/>
            </a:endParaRPr>
          </a:p>
          <a:p>
            <a:pPr marL="0" indent="804863" algn="just">
              <a:buNone/>
            </a:pPr>
            <a:r>
              <a:rPr lang="ru-RU" sz="2400" b="1" dirty="0" smtClean="0">
                <a:latin typeface="DejaVu Serif Condensed" pitchFamily="18" charset="0"/>
                <a:ea typeface="DejaVu Serif Condensed" pitchFamily="18" charset="0"/>
                <a:cs typeface="+mj-cs"/>
              </a:rPr>
              <a:t>Продолжение закупки оборудования радиационного</a:t>
            </a:r>
            <a:endParaRPr lang="en-US" sz="2400" b="1" dirty="0" smtClean="0">
              <a:latin typeface="DejaVu Serif Condensed" pitchFamily="18" charset="0"/>
              <a:ea typeface="DejaVu Serif Condensed" pitchFamily="18" charset="0"/>
              <a:cs typeface="+mj-cs"/>
            </a:endParaRPr>
          </a:p>
          <a:p>
            <a:pPr marL="0" indent="804863" algn="just">
              <a:buNone/>
            </a:pPr>
            <a:r>
              <a:rPr lang="ru-RU" sz="2400" b="1" dirty="0" smtClean="0">
                <a:latin typeface="DejaVu Serif Condensed" pitchFamily="18" charset="0"/>
                <a:ea typeface="DejaVu Serif Condensed" pitchFamily="18" charset="0"/>
                <a:cs typeface="+mj-cs"/>
              </a:rPr>
              <a:t>контроля для лаборатории внешней среды;</a:t>
            </a:r>
            <a:endParaRPr lang="ru-RU" sz="2400" b="1" dirty="0">
              <a:latin typeface="DejaVu Serif Condensed" pitchFamily="18" charset="0"/>
              <a:ea typeface="DejaVu Serif Condensed" pitchFamily="18" charset="0"/>
              <a:cs typeface="+mj-cs"/>
            </a:endParaRPr>
          </a:p>
        </p:txBody>
      </p:sp>
      <p:pic>
        <p:nvPicPr>
          <p:cNvPr id="59394" name="Picture 2" descr="C:\Documents and Settings\Tkachenko-DA\Рабочий стол\флаги для презентации\united_states_of_america_round_icon_25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556792"/>
            <a:ext cx="641028" cy="480771"/>
          </a:xfrm>
          <a:prstGeom prst="rect">
            <a:avLst/>
          </a:prstGeom>
          <a:noFill/>
        </p:spPr>
      </p:pic>
      <p:pic>
        <p:nvPicPr>
          <p:cNvPr id="59395" name="Picture 3" descr="C:\Documents and Settings\Tkachenko-DA\Рабочий стол\флаги для презентации\norway_round_icon_25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645024"/>
            <a:ext cx="674291" cy="505718"/>
          </a:xfrm>
          <a:prstGeom prst="rect">
            <a:avLst/>
          </a:prstGeom>
          <a:noFill/>
        </p:spPr>
      </p:pic>
      <p:pic>
        <p:nvPicPr>
          <p:cNvPr id="18" name="Picture 2" descr="C:\Documents and Settings\Tkachenko-DA\Рабочий стол\флаги для презентации\united_states_of_america_round_icon_25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420888"/>
            <a:ext cx="641028" cy="4807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260648"/>
            <a:ext cx="9144000" cy="10801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912768" cy="108012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DejaVu Serif Condensed" pitchFamily="18" charset="0"/>
                <a:ea typeface="DejaVu Serif Condensed" pitchFamily="18" charset="0"/>
              </a:rPr>
              <a:t>Проблемы «исторического наследия» на ФГУП «</a:t>
            </a:r>
            <a:r>
              <a:rPr lang="ru-RU" sz="2400" b="1" dirty="0" err="1" smtClean="0">
                <a:solidFill>
                  <a:schemeClr val="bg1"/>
                </a:solidFill>
                <a:latin typeface="DejaVu Serif Condensed" pitchFamily="18" charset="0"/>
                <a:ea typeface="DejaVu Serif Condensed" pitchFamily="18" charset="0"/>
              </a:rPr>
              <a:t>Атомфлот</a:t>
            </a:r>
            <a:r>
              <a:rPr lang="ru-RU" sz="2400" b="1" dirty="0" smtClean="0">
                <a:solidFill>
                  <a:schemeClr val="bg1"/>
                </a:solidFill>
                <a:latin typeface="DejaVu Serif Condensed" pitchFamily="18" charset="0"/>
                <a:ea typeface="DejaVu Serif Condensed" pitchFamily="18" charset="0"/>
              </a:rPr>
              <a:t>»</a:t>
            </a:r>
            <a:endParaRPr lang="ru-RU" sz="2400" b="1" dirty="0">
              <a:solidFill>
                <a:schemeClr val="bg1"/>
              </a:solidFill>
              <a:latin typeface="DejaVu Serif Condensed" pitchFamily="18" charset="0"/>
              <a:ea typeface="DejaVu Serif Condensed" pitchFamily="18" charset="0"/>
            </a:endParaRPr>
          </a:p>
        </p:txBody>
      </p:sp>
      <p:pic>
        <p:nvPicPr>
          <p:cNvPr id="6" name="Picture 2" descr="C:\Documents and Settings\koles\Рабочий стол\росатомлот ЛОГО англ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188640"/>
            <a:ext cx="817629" cy="122413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sx="104000" sy="104000" algn="tl" rotWithShape="0">
              <a:prstClr val="black">
                <a:alpha val="78000"/>
              </a:prstClr>
            </a:outerShdw>
          </a:effectLst>
        </p:spPr>
      </p:pic>
      <p:cxnSp>
        <p:nvCxnSpPr>
          <p:cNvPr id="8" name="Прямая соединительная линия 7"/>
          <p:cNvCxnSpPr/>
          <p:nvPr/>
        </p:nvCxnSpPr>
        <p:spPr>
          <a:xfrm flipH="1">
            <a:off x="2123728" y="6525344"/>
            <a:ext cx="7020272" cy="0"/>
          </a:xfrm>
          <a:prstGeom prst="line">
            <a:avLst/>
          </a:prstGeom>
          <a:ln w="31750" cap="sq">
            <a:solidFill>
              <a:schemeClr val="tx2"/>
            </a:solidFill>
            <a:beve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7"/>
          <p:cNvSpPr txBox="1">
            <a:spLocks/>
          </p:cNvSpPr>
          <p:nvPr/>
        </p:nvSpPr>
        <p:spPr>
          <a:xfrm>
            <a:off x="7092280" y="6525344"/>
            <a:ext cx="2051720" cy="332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WWW.ROSATOMFLOT.RU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752527"/>
          </a:xfrm>
        </p:spPr>
        <p:txBody>
          <a:bodyPr>
            <a:normAutofit/>
          </a:bodyPr>
          <a:lstStyle/>
          <a:p>
            <a:pPr marL="1588" indent="446088" algn="just">
              <a:buFont typeface="+mj-lt"/>
              <a:buAutoNum type="arabicPeriod"/>
            </a:pPr>
            <a:r>
              <a:rPr lang="ru-RU" sz="2400" b="1" dirty="0" smtClean="0">
                <a:latin typeface="DejaVu Serif Condensed" pitchFamily="18" charset="0"/>
                <a:ea typeface="DejaVu Serif Condensed" pitchFamily="18" charset="0"/>
                <a:cs typeface="+mj-cs"/>
              </a:rPr>
              <a:t>Накопление РАО  во временных хранилищах сверх лимитов.</a:t>
            </a:r>
          </a:p>
          <a:p>
            <a:pPr marL="1588" indent="446088" algn="just">
              <a:buFont typeface="+mj-lt"/>
              <a:buAutoNum type="arabicPeriod"/>
            </a:pPr>
            <a:r>
              <a:rPr lang="ru-RU" sz="2400" b="1" dirty="0" smtClean="0">
                <a:latin typeface="DejaVu Serif Condensed" pitchFamily="18" charset="0"/>
                <a:ea typeface="DejaVu Serif Condensed" pitchFamily="18" charset="0"/>
                <a:cs typeface="+mj-cs"/>
              </a:rPr>
              <a:t>Накопление и хранение в плавучих хранилищах </a:t>
            </a:r>
            <a:r>
              <a:rPr lang="ru-RU" sz="2400" b="1" dirty="0" err="1" smtClean="0">
                <a:latin typeface="DejaVu Serif Condensed" pitchFamily="18" charset="0"/>
                <a:ea typeface="DejaVu Serif Condensed" pitchFamily="18" charset="0"/>
                <a:cs typeface="+mj-cs"/>
              </a:rPr>
              <a:t>неперерабатываемого</a:t>
            </a:r>
            <a:r>
              <a:rPr lang="ru-RU" sz="2400" b="1" dirty="0" smtClean="0">
                <a:latin typeface="DejaVu Serif Condensed" pitchFamily="18" charset="0"/>
                <a:ea typeface="DejaVu Serif Condensed" pitchFamily="18" charset="0"/>
                <a:cs typeface="+mj-cs"/>
              </a:rPr>
              <a:t> ОЯТ.</a:t>
            </a:r>
          </a:p>
          <a:p>
            <a:pPr marL="1588" indent="446088" algn="just">
              <a:buFont typeface="+mj-lt"/>
              <a:buAutoNum type="arabicPeriod"/>
            </a:pPr>
            <a:r>
              <a:rPr lang="ru-RU" sz="2400" b="1" dirty="0" smtClean="0">
                <a:latin typeface="DejaVu Serif Condensed" pitchFamily="18" charset="0"/>
                <a:ea typeface="DejaVu Serif Condensed" pitchFamily="18" charset="0"/>
                <a:cs typeface="+mj-cs"/>
              </a:rPr>
              <a:t>Повышение требований к системам физической защиты ЯМ, РВ и РАО.</a:t>
            </a:r>
          </a:p>
          <a:p>
            <a:pPr marL="1588" indent="446088" algn="just">
              <a:buFont typeface="+mj-lt"/>
              <a:buAutoNum type="arabicPeriod"/>
            </a:pPr>
            <a:r>
              <a:rPr lang="ru-RU" sz="2400" b="1" dirty="0" smtClean="0">
                <a:latin typeface="DejaVu Serif Condensed" pitchFamily="18" charset="0"/>
                <a:ea typeface="DejaVu Serif Condensed" pitchFamily="18" charset="0"/>
                <a:cs typeface="+mj-cs"/>
              </a:rPr>
              <a:t>Старение основных фондов, используемых в решении проблем «исторического наследия» накопленных в Мурманском регионе.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H="1">
            <a:off x="2123728" y="6525344"/>
            <a:ext cx="7020272" cy="0"/>
          </a:xfrm>
          <a:prstGeom prst="line">
            <a:avLst/>
          </a:prstGeom>
          <a:ln w="31750" cap="sq">
            <a:solidFill>
              <a:schemeClr val="tx2"/>
            </a:solidFill>
            <a:beve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7"/>
          <p:cNvSpPr txBox="1">
            <a:spLocks/>
          </p:cNvSpPr>
          <p:nvPr/>
        </p:nvSpPr>
        <p:spPr>
          <a:xfrm>
            <a:off x="7092280" y="6525344"/>
            <a:ext cx="2051720" cy="332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WWW.ROSATOMFLOT.RU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2636912"/>
            <a:ext cx="9144000" cy="237626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C:\Documents and Settings\koles\Рабочий стол\росатомлот ЛОГО англ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116632"/>
            <a:ext cx="817629" cy="122413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sx="104000" sy="104000" algn="tl" rotWithShape="0">
              <a:prstClr val="black">
                <a:alpha val="78000"/>
              </a:prstClr>
            </a:outerShdw>
          </a:effectLst>
        </p:spPr>
      </p:pic>
      <p:sp>
        <p:nvSpPr>
          <p:cNvPr id="12" name="Заголовок 34"/>
          <p:cNvSpPr txBox="1">
            <a:spLocks/>
          </p:cNvSpPr>
          <p:nvPr/>
        </p:nvSpPr>
        <p:spPr>
          <a:xfrm>
            <a:off x="1403648" y="2564904"/>
            <a:ext cx="7740352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ejaVu Serif Condensed" pitchFamily="18" charset="0"/>
                <a:ea typeface="DejaVu Serif Condensed" pitchFamily="18" charset="0"/>
                <a:cs typeface="+mj-cs"/>
              </a:rPr>
              <a:t>Спасибо за внимание.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ejaVu Serif Condensed" pitchFamily="18" charset="0"/>
              <a:ea typeface="DejaVu Serif Condensed" pitchFamily="18" charset="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60648"/>
            <a:ext cx="9144000" cy="10801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912768" cy="108012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DejaVu Serif Condensed" pitchFamily="18" charset="0"/>
                <a:ea typeface="DejaVu Serif Condensed" pitchFamily="18" charset="0"/>
              </a:rPr>
              <a:t>Направления решения проблем «исторического наследия»</a:t>
            </a:r>
            <a:endParaRPr lang="ru-RU" sz="2400" b="1" dirty="0">
              <a:solidFill>
                <a:schemeClr val="bg1"/>
              </a:solidFill>
              <a:latin typeface="DejaVu Serif Condensed" pitchFamily="18" charset="0"/>
              <a:ea typeface="DejaVu Serif Condensed" pitchFamily="18" charset="0"/>
            </a:endParaRPr>
          </a:p>
        </p:txBody>
      </p:sp>
      <p:pic>
        <p:nvPicPr>
          <p:cNvPr id="6" name="Picture 2" descr="C:\Documents and Settings\koles\Рабочий стол\росатомлот ЛОГО англ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188640"/>
            <a:ext cx="817629" cy="122413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sx="104000" sy="104000" algn="tl" rotWithShape="0">
              <a:prstClr val="black">
                <a:alpha val="78000"/>
              </a:prstClr>
            </a:outerShdw>
          </a:effectLst>
        </p:spPr>
      </p:pic>
      <p:cxnSp>
        <p:nvCxnSpPr>
          <p:cNvPr id="7" name="Прямая соединительная линия 6"/>
          <p:cNvCxnSpPr/>
          <p:nvPr/>
        </p:nvCxnSpPr>
        <p:spPr>
          <a:xfrm flipH="1">
            <a:off x="2123728" y="6525344"/>
            <a:ext cx="7020272" cy="0"/>
          </a:xfrm>
          <a:prstGeom prst="line">
            <a:avLst/>
          </a:prstGeom>
          <a:ln w="31750" cap="sq">
            <a:solidFill>
              <a:schemeClr val="tx2"/>
            </a:solidFill>
            <a:beve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7"/>
          <p:cNvSpPr txBox="1">
            <a:spLocks/>
          </p:cNvSpPr>
          <p:nvPr/>
        </p:nvSpPr>
        <p:spPr>
          <a:xfrm>
            <a:off x="7092280" y="6525344"/>
            <a:ext cx="2051720" cy="332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WWW.ROSATOMFLOT.RU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896544"/>
          </a:xfrm>
        </p:spPr>
        <p:txBody>
          <a:bodyPr>
            <a:normAutofit/>
          </a:bodyPr>
          <a:lstStyle/>
          <a:p>
            <a:pPr marL="1588" indent="446088" algn="just">
              <a:buAutoNum type="arabicPeriod"/>
            </a:pPr>
            <a:r>
              <a:rPr lang="ru-RU" sz="2400" b="1" dirty="0" smtClean="0">
                <a:latin typeface="DejaVu Serif Condensed" pitchFamily="18" charset="0"/>
                <a:ea typeface="DejaVu Serif Condensed" pitchFamily="18" charset="0"/>
                <a:cs typeface="+mj-cs"/>
              </a:rPr>
              <a:t>Утилизация судов АТО, выработавших свой ресурс;</a:t>
            </a:r>
          </a:p>
          <a:p>
            <a:pPr marL="1588" indent="446088" algn="just">
              <a:buAutoNum type="arabicPeriod"/>
            </a:pPr>
            <a:r>
              <a:rPr lang="ru-RU" sz="2400" b="1" dirty="0" smtClean="0">
                <a:latin typeface="DejaVu Serif Condensed" pitchFamily="18" charset="0"/>
                <a:ea typeface="DejaVu Serif Condensed" pitchFamily="18" charset="0"/>
                <a:cs typeface="+mj-cs"/>
              </a:rPr>
              <a:t>Модернизация инфраструктуры по обращению с </a:t>
            </a:r>
            <a:r>
              <a:rPr lang="ru-RU" sz="2400" b="1" dirty="0" err="1" smtClean="0">
                <a:latin typeface="DejaVu Serif Condensed" pitchFamily="18" charset="0"/>
                <a:ea typeface="DejaVu Serif Condensed" pitchFamily="18" charset="0"/>
                <a:cs typeface="+mj-cs"/>
              </a:rPr>
              <a:t>ОЯТ</a:t>
            </a:r>
            <a:r>
              <a:rPr lang="ru-RU" sz="2400" b="1" dirty="0" smtClean="0">
                <a:latin typeface="DejaVu Serif Condensed" pitchFamily="18" charset="0"/>
                <a:ea typeface="DejaVu Serif Condensed" pitchFamily="18" charset="0"/>
                <a:cs typeface="+mj-cs"/>
              </a:rPr>
              <a:t> и РАО;</a:t>
            </a:r>
          </a:p>
          <a:p>
            <a:pPr marL="1588" indent="446088" algn="just">
              <a:buAutoNum type="arabicPeriod"/>
            </a:pPr>
            <a:r>
              <a:rPr lang="ru-RU" sz="2400" b="1" dirty="0" smtClean="0">
                <a:latin typeface="DejaVu Serif Condensed" pitchFamily="18" charset="0"/>
                <a:ea typeface="DejaVu Serif Condensed" pitchFamily="18" charset="0"/>
                <a:cs typeface="+mj-cs"/>
              </a:rPr>
              <a:t>Перегрузка </a:t>
            </a:r>
            <a:r>
              <a:rPr lang="ru-RU" sz="2400" b="1" dirty="0" err="1" smtClean="0">
                <a:latin typeface="DejaVu Serif Condensed" pitchFamily="18" charset="0"/>
                <a:ea typeface="DejaVu Serif Condensed" pitchFamily="18" charset="0"/>
                <a:cs typeface="+mj-cs"/>
              </a:rPr>
              <a:t>неперерабатываемого</a:t>
            </a:r>
            <a:r>
              <a:rPr lang="ru-RU" sz="2400" b="1" dirty="0" smtClean="0">
                <a:latin typeface="DejaVu Serif Condensed" pitchFamily="18" charset="0"/>
                <a:ea typeface="DejaVu Serif Condensed" pitchFamily="18" charset="0"/>
                <a:cs typeface="+mj-cs"/>
              </a:rPr>
              <a:t> ОЯТ в береговое хранилище для  долговременного хранения;</a:t>
            </a:r>
          </a:p>
          <a:p>
            <a:pPr marL="1588" indent="446088" algn="just">
              <a:buAutoNum type="arabicPeriod"/>
            </a:pPr>
            <a:r>
              <a:rPr lang="ru-RU" sz="2400" b="1" dirty="0" smtClean="0">
                <a:latin typeface="DejaVu Serif Condensed" pitchFamily="18" charset="0"/>
                <a:ea typeface="DejaVu Serif Condensed" pitchFamily="18" charset="0"/>
              </a:rPr>
              <a:t>Выполнение работ по изменения условий хранения </a:t>
            </a:r>
            <a:r>
              <a:rPr lang="ru-RU" sz="2400" b="1" dirty="0" err="1" smtClean="0">
                <a:latin typeface="DejaVu Serif Condensed" pitchFamily="18" charset="0"/>
                <a:ea typeface="DejaVu Serif Condensed" pitchFamily="18" charset="0"/>
              </a:rPr>
              <a:t>ТРО</a:t>
            </a:r>
            <a:r>
              <a:rPr lang="ru-RU" sz="2400" b="1" dirty="0" smtClean="0">
                <a:latin typeface="DejaVu Serif Condensed" pitchFamily="18" charset="0"/>
                <a:ea typeface="DejaVu Serif Condensed" pitchFamily="18" charset="0"/>
              </a:rPr>
              <a:t> и подготовке их к захоронению</a:t>
            </a:r>
            <a:r>
              <a:rPr lang="ru-RU" sz="2400" b="1" dirty="0" smtClean="0">
                <a:latin typeface="DejaVu Serif Condensed" pitchFamily="18" charset="0"/>
                <a:ea typeface="DejaVu Serif Condensed" pitchFamily="18" charset="0"/>
                <a:cs typeface="+mj-cs"/>
              </a:rPr>
              <a:t>;</a:t>
            </a:r>
          </a:p>
          <a:p>
            <a:pPr marL="1588" indent="446088" algn="just">
              <a:buAutoNum type="arabicPeriod"/>
            </a:pPr>
            <a:r>
              <a:rPr lang="ru-RU" sz="2400" b="1" dirty="0" smtClean="0">
                <a:latin typeface="DejaVu Serif Condensed" pitchFamily="18" charset="0"/>
                <a:ea typeface="DejaVu Serif Condensed" pitchFamily="18" charset="0"/>
                <a:cs typeface="+mj-cs"/>
              </a:rPr>
              <a:t>Модернизация СФЗ .</a:t>
            </a:r>
          </a:p>
          <a:p>
            <a:pPr marL="1588" indent="446088" algn="just">
              <a:buAutoNum type="arabicPeriod"/>
            </a:pPr>
            <a:r>
              <a:rPr lang="ru-RU" sz="2400" b="1" dirty="0" smtClean="0">
                <a:latin typeface="DejaVu Serif Condensed" pitchFamily="18" charset="0"/>
                <a:ea typeface="DejaVu Serif Condensed" pitchFamily="18" charset="0"/>
                <a:cs typeface="+mj-cs"/>
              </a:rPr>
              <a:t>Участие в работах по реабилитации береговых баз Северного флота.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260648"/>
            <a:ext cx="9144000" cy="10801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115616" y="260648"/>
            <a:ext cx="6912768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ejaVu Serif Condensed" pitchFamily="18" charset="0"/>
                <a:ea typeface="DejaVu Serif Condensed" pitchFamily="18" charset="0"/>
                <a:cs typeface="+mj-cs"/>
              </a:rPr>
              <a:t>Объем работ по ликвидации проблем «исторического наследия», выполненных при участии ФГУП «Атомфлот»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ejaVu Serif Condensed" pitchFamily="18" charset="0"/>
              <a:ea typeface="DejaVu Serif Condensed" pitchFamily="18" charset="0"/>
              <a:cs typeface="+mj-cs"/>
            </a:endParaRPr>
          </a:p>
        </p:txBody>
      </p:sp>
      <p:pic>
        <p:nvPicPr>
          <p:cNvPr id="11" name="Picture 2" descr="C:\Documents and Settings\koles\Рабочий стол\росатомлот ЛОГО англ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188640"/>
            <a:ext cx="817629" cy="122413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sx="104000" sy="104000" algn="tl" rotWithShape="0">
              <a:prstClr val="black">
                <a:alpha val="78000"/>
              </a:prstClr>
            </a:outerShdw>
          </a:effectLst>
        </p:spPr>
      </p:pic>
      <p:cxnSp>
        <p:nvCxnSpPr>
          <p:cNvPr id="13" name="Прямая соединительная линия 12"/>
          <p:cNvCxnSpPr/>
          <p:nvPr/>
        </p:nvCxnSpPr>
        <p:spPr>
          <a:xfrm flipH="1">
            <a:off x="2123728" y="6525344"/>
            <a:ext cx="7020272" cy="0"/>
          </a:xfrm>
          <a:prstGeom prst="line">
            <a:avLst/>
          </a:prstGeom>
          <a:ln w="31750" cap="sq">
            <a:solidFill>
              <a:schemeClr val="tx2"/>
            </a:solidFill>
            <a:beve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7"/>
          <p:cNvSpPr txBox="1">
            <a:spLocks/>
          </p:cNvSpPr>
          <p:nvPr/>
        </p:nvSpPr>
        <p:spPr>
          <a:xfrm>
            <a:off x="7092280" y="6525344"/>
            <a:ext cx="2051720" cy="332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WWW.ROSATOMFLOT.RU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467544" y="1556792"/>
            <a:ext cx="8229600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588" marR="0" lvl="0" indent="44608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ejaVu Serif Condensed" pitchFamily="18" charset="0"/>
                <a:ea typeface="DejaVu Serif Condensed" pitchFamily="18" charset="0"/>
                <a:cs typeface="+mj-cs"/>
              </a:rPr>
              <a:t>Отправлено на переработку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ejaVu Serif Condensed" pitchFamily="18" charset="0"/>
                <a:ea typeface="DejaVu Serif Condensed" pitchFamily="18" charset="0"/>
                <a:cs typeface="+mj-cs"/>
              </a:rPr>
              <a:t>ОЯТ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ejaVu Serif Condensed" pitchFamily="18" charset="0"/>
                <a:ea typeface="DejaVu Serif Condensed" pitchFamily="18" charset="0"/>
                <a:cs typeface="+mj-cs"/>
              </a:rPr>
              <a:t>:</a:t>
            </a:r>
          </a:p>
          <a:p>
            <a:pPr marL="1588" marR="0" lvl="0" indent="44608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ejaVu Serif Condensed" pitchFamily="18" charset="0"/>
                <a:ea typeface="DejaVu Serif Condensed" pitchFamily="18" charset="0"/>
                <a:cs typeface="+mj-cs"/>
              </a:rPr>
              <a:t>Эшелонов с отработавшим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ejaVu Serif Condensed" pitchFamily="18" charset="0"/>
                <a:ea typeface="DejaVu Serif Condensed" pitchFamily="18" charset="0"/>
                <a:cs typeface="+mj-cs"/>
              </a:rPr>
              <a:t>ЯТ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ejaVu Serif Condensed" pitchFamily="18" charset="0"/>
                <a:ea typeface="DejaVu Serif Condensed" pitchFamily="18" charset="0"/>
                <a:cs typeface="+mj-cs"/>
              </a:rPr>
              <a:t> – 70;</a:t>
            </a:r>
          </a:p>
          <a:p>
            <a:pPr marL="1588" marR="0" lvl="0" indent="44608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400" b="1" dirty="0" smtClean="0">
                <a:latin typeface="DejaVu Serif Condensed" pitchFamily="18" charset="0"/>
                <a:ea typeface="DejaVu Serif Condensed" pitchFamily="18" charset="0"/>
                <a:cs typeface="+mj-cs"/>
              </a:rPr>
              <a:t>Контейнеры ТУК-18 с ОЯТ – 791 (из них:</a:t>
            </a:r>
          </a:p>
          <a:p>
            <a:pPr marL="344488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2400" b="1" dirty="0" smtClean="0">
                <a:latin typeface="DejaVu Serif Condensed" pitchFamily="18" charset="0"/>
                <a:ea typeface="DejaVu Serif Condensed" pitchFamily="18" charset="0"/>
                <a:cs typeface="+mj-cs"/>
              </a:rPr>
              <a:t>ОЯТ АЛФ – 186 ТУК;</a:t>
            </a:r>
          </a:p>
          <a:p>
            <a:pPr marL="344488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2400" b="1" dirty="0" smtClean="0">
                <a:latin typeface="DejaVu Serif Condensed" pitchFamily="18" charset="0"/>
                <a:ea typeface="DejaVu Serif Condensed" pitchFamily="18" charset="0"/>
                <a:cs typeface="+mj-cs"/>
              </a:rPr>
              <a:t>ОЯТ ВМФ – 605 ТУК, в </a:t>
            </a:r>
            <a:r>
              <a:rPr lang="ru-RU" sz="2400" b="1" dirty="0" err="1" smtClean="0">
                <a:latin typeface="DejaVu Serif Condensed" pitchFamily="18" charset="0"/>
                <a:ea typeface="DejaVu Serif Condensed" pitchFamily="18" charset="0"/>
                <a:cs typeface="+mj-cs"/>
              </a:rPr>
              <a:t>т.ч</a:t>
            </a:r>
            <a:r>
              <a:rPr lang="ru-RU" sz="2400" b="1" dirty="0" smtClean="0">
                <a:latin typeface="DejaVu Serif Condensed" pitchFamily="18" charset="0"/>
                <a:ea typeface="DejaVu Serif Condensed" pitchFamily="18" charset="0"/>
                <a:cs typeface="+mj-cs"/>
              </a:rPr>
              <a:t>. 27 – с филиалов СЗЦ «</a:t>
            </a:r>
            <a:r>
              <a:rPr lang="ru-RU" sz="2400" b="1" dirty="0" err="1" smtClean="0">
                <a:latin typeface="DejaVu Serif Condensed" pitchFamily="18" charset="0"/>
                <a:ea typeface="DejaVu Serif Condensed" pitchFamily="18" charset="0"/>
                <a:cs typeface="+mj-cs"/>
              </a:rPr>
              <a:t>СевРАО</a:t>
            </a:r>
            <a:r>
              <a:rPr lang="ru-RU" sz="2400" b="1" dirty="0" smtClean="0">
                <a:latin typeface="DejaVu Serif Condensed" pitchFamily="18" charset="0"/>
                <a:ea typeface="DejaVu Serif Condensed" pitchFamily="18" charset="0"/>
                <a:cs typeface="+mj-cs"/>
              </a:rPr>
              <a:t>» ФГУП «</a:t>
            </a:r>
            <a:r>
              <a:rPr lang="ru-RU" sz="2400" b="1" dirty="0" err="1" smtClean="0">
                <a:latin typeface="DejaVu Serif Condensed" pitchFamily="18" charset="0"/>
                <a:ea typeface="DejaVu Serif Condensed" pitchFamily="18" charset="0"/>
                <a:cs typeface="+mj-cs"/>
              </a:rPr>
              <a:t>РосРАО</a:t>
            </a:r>
            <a:r>
              <a:rPr lang="ru-RU" sz="2400" b="1" dirty="0" smtClean="0">
                <a:latin typeface="DejaVu Serif Condensed" pitchFamily="18" charset="0"/>
                <a:ea typeface="DejaVu Serif Condensed" pitchFamily="18" charset="0"/>
                <a:cs typeface="+mj-cs"/>
              </a:rPr>
              <a:t>»)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ejaVu Serif Condensed" pitchFamily="18" charset="0"/>
              <a:ea typeface="DejaVu Serif Condensed" pitchFamily="18" charset="0"/>
              <a:cs typeface="+mj-cs"/>
            </a:endParaRPr>
          </a:p>
          <a:p>
            <a:pPr marL="1588" marR="0" lvl="0" indent="44608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lang="ru-RU" sz="2400" b="1" dirty="0" smtClean="0">
                <a:latin typeface="DejaVu Serif Condensed" pitchFamily="18" charset="0"/>
                <a:ea typeface="DejaVu Serif Condensed" pitchFamily="18" charset="0"/>
                <a:cs typeface="+mj-cs"/>
              </a:rPr>
              <a:t>Выгружены реакторы 14 утилизируемых АПЛ (всего – 28 реакторов);</a:t>
            </a:r>
          </a:p>
          <a:p>
            <a:pPr marL="1588" marR="0" lvl="0" indent="44608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 startAt="2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ejaVu Serif Condensed" pitchFamily="18" charset="0"/>
                <a:ea typeface="DejaVu Serif Condensed" pitchFamily="18" charset="0"/>
                <a:cs typeface="+mj-cs"/>
              </a:rPr>
              <a:t>Осуществлен вывоз 12 контейнеров типа КБТН-24000 с ТРО из п. Гремиха;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144000" cy="10801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115616" y="260648"/>
            <a:ext cx="6912768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DejaVu Serif Condensed" pitchFamily="18" charset="0"/>
                <a:ea typeface="DejaVu Serif Condensed" pitchFamily="18" charset="0"/>
              </a:rPr>
              <a:t>Участие ФГУП «</a:t>
            </a:r>
            <a:r>
              <a:rPr lang="ru-RU" sz="2400" b="1" dirty="0" err="1" smtClean="0">
                <a:solidFill>
                  <a:schemeClr val="bg1"/>
                </a:solidFill>
                <a:latin typeface="DejaVu Serif Condensed" pitchFamily="18" charset="0"/>
                <a:ea typeface="DejaVu Serif Condensed" pitchFamily="18" charset="0"/>
              </a:rPr>
              <a:t>Атомфлот</a:t>
            </a:r>
            <a:r>
              <a:rPr lang="ru-RU" sz="2400" b="1" dirty="0" smtClean="0">
                <a:solidFill>
                  <a:schemeClr val="bg1"/>
                </a:solidFill>
                <a:latin typeface="DejaVu Serif Condensed" pitchFamily="18" charset="0"/>
                <a:ea typeface="DejaVu Serif Condensed" pitchFamily="18" charset="0"/>
              </a:rPr>
              <a:t>» в решении проблем </a:t>
            </a:r>
            <a:r>
              <a:rPr lang="ru-RU" sz="2400" b="1" dirty="0">
                <a:solidFill>
                  <a:schemeClr val="bg1"/>
                </a:solidFill>
                <a:latin typeface="DejaVu Serif Condensed" pitchFamily="18" charset="0"/>
                <a:ea typeface="DejaVu Serif Condensed" pitchFamily="18" charset="0"/>
              </a:rPr>
              <a:t>«</a:t>
            </a:r>
            <a:r>
              <a:rPr lang="ru-RU" sz="2400" b="1" dirty="0" smtClean="0">
                <a:solidFill>
                  <a:schemeClr val="bg1"/>
                </a:solidFill>
                <a:latin typeface="DejaVu Serif Condensed" pitchFamily="18" charset="0"/>
                <a:ea typeface="DejaVu Serif Condensed" pitchFamily="18" charset="0"/>
              </a:rPr>
              <a:t>исторического наследия» </a:t>
            </a:r>
            <a:endParaRPr lang="ru-RU" sz="2400" b="1" dirty="0">
              <a:solidFill>
                <a:schemeClr val="bg1"/>
              </a:solidFill>
              <a:latin typeface="DejaVu Serif Condensed" pitchFamily="18" charset="0"/>
              <a:ea typeface="DejaVu Serif Condensed" pitchFamily="18" charset="0"/>
            </a:endParaRPr>
          </a:p>
        </p:txBody>
      </p:sp>
      <p:pic>
        <p:nvPicPr>
          <p:cNvPr id="4" name="Picture 2" descr="C:\Documents and Settings\koles\Рабочий стол\росатомлот ЛОГО англ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188640"/>
            <a:ext cx="817629" cy="122413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sx="104000" sy="104000" algn="tl" rotWithShape="0">
              <a:prstClr val="black">
                <a:alpha val="78000"/>
              </a:prstClr>
            </a:outerShdw>
          </a:effectLst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2123728" y="6525344"/>
            <a:ext cx="7020272" cy="0"/>
          </a:xfrm>
          <a:prstGeom prst="line">
            <a:avLst/>
          </a:prstGeom>
          <a:ln w="31750" cap="sq">
            <a:solidFill>
              <a:schemeClr val="tx2"/>
            </a:solidFill>
            <a:beve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7"/>
          <p:cNvSpPr txBox="1">
            <a:spLocks/>
          </p:cNvSpPr>
          <p:nvPr/>
        </p:nvSpPr>
        <p:spPr>
          <a:xfrm>
            <a:off x="7092280" y="6525344"/>
            <a:ext cx="2051720" cy="332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WWW.ROSATOMFLOT.RU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10"/>
          <p:cNvSpPr txBox="1">
            <a:spLocks/>
          </p:cNvSpPr>
          <p:nvPr/>
        </p:nvSpPr>
        <p:spPr>
          <a:xfrm>
            <a:off x="457200" y="1600200"/>
            <a:ext cx="8229600" cy="964704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458788" lvl="0" indent="-457200" algn="just">
              <a:spcBef>
                <a:spcPct val="20000"/>
              </a:spcBef>
              <a:buFont typeface="+mj-lt"/>
              <a:buAutoNum type="arabicPeriod" startAt="4"/>
              <a:defRPr/>
            </a:pPr>
            <a:r>
              <a:rPr lang="ru-RU" sz="2400" b="1" dirty="0">
                <a:latin typeface="DejaVu Serif Condensed" pitchFamily="18" charset="0"/>
                <a:ea typeface="DejaVu Serif Condensed" pitchFamily="18" charset="0"/>
              </a:rPr>
              <a:t>Перегружено и отправлено на переработку более 100 РИТЭГ, вывезенных с трассы Северного морского пути.</a:t>
            </a:r>
          </a:p>
          <a:p>
            <a:pPr marL="1588" lvl="0" indent="446088" algn="just">
              <a:spcBef>
                <a:spcPct val="20000"/>
              </a:spcBef>
              <a:defRPr/>
            </a:pPr>
            <a:endParaRPr lang="ru-RU" sz="2400" b="1" dirty="0">
              <a:latin typeface="DejaVu Serif Condensed" pitchFamily="18" charset="0"/>
              <a:ea typeface="DejaVu Serif Condensed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ejaVu Serif Condensed" pitchFamily="18" charset="0"/>
              <a:ea typeface="DejaVu Serif Condensed" pitchFamily="18" charset="0"/>
              <a:cs typeface="+mj-cs"/>
            </a:endParaRPr>
          </a:p>
        </p:txBody>
      </p:sp>
      <p:pic>
        <p:nvPicPr>
          <p:cNvPr id="8" name="Picture 2" descr="E:\by xtc\Работа\! Р А Б О Т А !\!!! ФОТОГРАФИИ + В И Д Е О !!!\РИТЭГ перегрузка фото 2009\P9040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420888"/>
            <a:ext cx="6518435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260648"/>
            <a:ext cx="9144000" cy="10801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912768" cy="108012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 sz="2400" b="1" dirty="0">
                <a:solidFill>
                  <a:schemeClr val="bg1"/>
                </a:solidFill>
                <a:latin typeface="DejaVu Serif Condensed" pitchFamily="18" charset="0"/>
                <a:ea typeface="DejaVu Serif Condensed" pitchFamily="18" charset="0"/>
              </a:rPr>
              <a:t>Участие ФГУП «</a:t>
            </a:r>
            <a:r>
              <a:rPr lang="ru-RU" sz="2400" b="1" dirty="0" err="1">
                <a:solidFill>
                  <a:schemeClr val="bg1"/>
                </a:solidFill>
                <a:latin typeface="DejaVu Serif Condensed" pitchFamily="18" charset="0"/>
                <a:ea typeface="DejaVu Serif Condensed" pitchFamily="18" charset="0"/>
              </a:rPr>
              <a:t>Атомфлот</a:t>
            </a:r>
            <a:r>
              <a:rPr lang="ru-RU" sz="2400" b="1" dirty="0">
                <a:solidFill>
                  <a:schemeClr val="bg1"/>
                </a:solidFill>
                <a:latin typeface="DejaVu Serif Condensed" pitchFamily="18" charset="0"/>
                <a:ea typeface="DejaVu Serif Condensed" pitchFamily="18" charset="0"/>
              </a:rPr>
              <a:t>» в решении проблем «исторического наследия» 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67544" y="1412777"/>
            <a:ext cx="8229600" cy="2304256"/>
          </a:xfrm>
        </p:spPr>
        <p:txBody>
          <a:bodyPr>
            <a:normAutofit fontScale="92500"/>
          </a:bodyPr>
          <a:lstStyle/>
          <a:p>
            <a:pPr marL="1588" indent="-1588" algn="just">
              <a:buNone/>
            </a:pPr>
            <a:r>
              <a:rPr lang="ru-RU" sz="2400" b="1" dirty="0">
                <a:latin typeface="DejaVu Serif Condensed" pitchFamily="18" charset="0"/>
                <a:ea typeface="DejaVu Serif Condensed" pitchFamily="18" charset="0"/>
                <a:cs typeface="+mj-cs"/>
              </a:rPr>
              <a:t>5</a:t>
            </a:r>
            <a:r>
              <a:rPr lang="ru-RU" sz="2400" b="1" dirty="0" smtClean="0">
                <a:latin typeface="DejaVu Serif Condensed" pitchFamily="18" charset="0"/>
                <a:ea typeface="DejaVu Serif Condensed" pitchFamily="18" charset="0"/>
                <a:cs typeface="+mj-cs"/>
              </a:rPr>
              <a:t>. Вывоз ОЯТ из п. Гремиха:</a:t>
            </a:r>
          </a:p>
          <a:p>
            <a:pPr algn="just">
              <a:buFontTx/>
              <a:buChar char="-"/>
            </a:pPr>
            <a:r>
              <a:rPr lang="ru-RU" sz="1800" b="1" dirty="0" smtClean="0">
                <a:latin typeface="DejaVu Serif Condensed" pitchFamily="18" charset="0"/>
                <a:ea typeface="DejaVu Serif Condensed" pitchFamily="18" charset="0"/>
                <a:cs typeface="+mj-cs"/>
              </a:rPr>
              <a:t>обоснование использования контейнерной (накопительной) площадки на ФГУП "</a:t>
            </a:r>
            <a:r>
              <a:rPr lang="ru-RU" sz="1800" b="1" dirty="0" err="1" smtClean="0">
                <a:latin typeface="DejaVu Serif Condensed" pitchFamily="18" charset="0"/>
                <a:ea typeface="DejaVu Serif Condensed" pitchFamily="18" charset="0"/>
                <a:cs typeface="+mj-cs"/>
              </a:rPr>
              <a:t>Атомфлот</a:t>
            </a:r>
            <a:r>
              <a:rPr lang="ru-RU" sz="1800" b="1" dirty="0" smtClean="0">
                <a:latin typeface="DejaVu Serif Condensed" pitchFamily="18" charset="0"/>
                <a:ea typeface="DejaVu Serif Condensed" pitchFamily="18" charset="0"/>
                <a:cs typeface="+mj-cs"/>
              </a:rPr>
              <a:t>" для длительного (до 5 лет) хранения модернизированных упаковок ТУК-18. </a:t>
            </a:r>
          </a:p>
          <a:p>
            <a:pPr algn="just">
              <a:buFontTx/>
              <a:buChar char="-"/>
            </a:pPr>
            <a:r>
              <a:rPr lang="ru-RU" sz="1800" b="1" dirty="0" smtClean="0">
                <a:latin typeface="DejaVu Serif Condensed" pitchFamily="18" charset="0"/>
                <a:ea typeface="DejaVu Serif Condensed" pitchFamily="18" charset="0"/>
                <a:cs typeface="+mj-cs"/>
              </a:rPr>
              <a:t>Вывоз, временное хранение и отправка на переработку кондиционного и некондиционного ОЯТ, размещенного на открытых площадках п. Гремиха.</a:t>
            </a:r>
          </a:p>
          <a:p>
            <a:pPr algn="just">
              <a:buFontTx/>
              <a:buChar char="-"/>
            </a:pPr>
            <a:r>
              <a:rPr lang="ru-RU" sz="1800" b="1" dirty="0" smtClean="0">
                <a:latin typeface="DejaVu Serif Condensed" pitchFamily="18" charset="0"/>
                <a:ea typeface="DejaVu Serif Condensed" pitchFamily="18" charset="0"/>
                <a:cs typeface="+mj-cs"/>
              </a:rPr>
              <a:t>Вывоз, временное хранение и отправка на переработку ОЯТ ОВЧ.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2123728" y="6525344"/>
            <a:ext cx="7020272" cy="0"/>
          </a:xfrm>
          <a:prstGeom prst="line">
            <a:avLst/>
          </a:prstGeom>
          <a:ln w="31750" cap="sq">
            <a:solidFill>
              <a:schemeClr val="tx2"/>
            </a:solidFill>
            <a:beve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7"/>
          <p:cNvSpPr txBox="1">
            <a:spLocks/>
          </p:cNvSpPr>
          <p:nvPr/>
        </p:nvSpPr>
        <p:spPr>
          <a:xfrm>
            <a:off x="7092280" y="6525344"/>
            <a:ext cx="2051720" cy="332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WWW.ROSATOMFLOT.RU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C:\Documents and Settings\koles\Рабочий стол\росатомлот ЛОГО англ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188640"/>
            <a:ext cx="817629" cy="122413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sx="104000" sy="104000" algn="tl" rotWithShape="0">
              <a:prstClr val="black">
                <a:alpha val="78000"/>
              </a:prstClr>
            </a:outerShdw>
          </a:effectLst>
        </p:spPr>
      </p:pic>
      <p:sp>
        <p:nvSpPr>
          <p:cNvPr id="10" name="Заголовок 7"/>
          <p:cNvSpPr txBox="1">
            <a:spLocks/>
          </p:cNvSpPr>
          <p:nvPr/>
        </p:nvSpPr>
        <p:spPr>
          <a:xfrm>
            <a:off x="6156176" y="4437112"/>
            <a:ext cx="273630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i="1" dirty="0" smtClean="0">
                <a:latin typeface="DejaVu Serif Condensed" pitchFamily="18" charset="0"/>
                <a:ea typeface="DejaVu Serif Condensed" pitchFamily="18" charset="0"/>
                <a:cs typeface="+mj-cs"/>
              </a:rPr>
              <a:t>Накопительная площадка </a:t>
            </a:r>
            <a:r>
              <a:rPr lang="ru-RU" b="1" i="1" dirty="0" err="1" smtClean="0">
                <a:latin typeface="DejaVu Serif Condensed" pitchFamily="18" charset="0"/>
                <a:ea typeface="DejaVu Serif Condensed" pitchFamily="18" charset="0"/>
                <a:cs typeface="+mj-cs"/>
              </a:rPr>
              <a:t>ОЯТ</a:t>
            </a:r>
            <a:endParaRPr lang="ru-RU" b="1" i="1" dirty="0" smtClean="0">
              <a:latin typeface="DejaVu Serif Condensed" pitchFamily="18" charset="0"/>
              <a:ea typeface="DejaVu Serif Condensed" pitchFamily="18" charset="0"/>
              <a:cs typeface="+mj-cs"/>
            </a:endParaRPr>
          </a:p>
        </p:txBody>
      </p:sp>
      <p:pic>
        <p:nvPicPr>
          <p:cNvPr id="13" name="Picture 2" descr="0611001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3645024"/>
            <a:ext cx="5045990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60648"/>
            <a:ext cx="9144000" cy="10801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912768" cy="108012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 sz="2400" b="1" dirty="0">
                <a:solidFill>
                  <a:schemeClr val="bg1"/>
                </a:solidFill>
                <a:latin typeface="DejaVu Serif Condensed" pitchFamily="18" charset="0"/>
                <a:ea typeface="DejaVu Serif Condensed" pitchFamily="18" charset="0"/>
              </a:rPr>
              <a:t>Участие ФГУП «</a:t>
            </a:r>
            <a:r>
              <a:rPr lang="ru-RU" sz="2400" b="1" dirty="0" err="1">
                <a:solidFill>
                  <a:schemeClr val="bg1"/>
                </a:solidFill>
                <a:latin typeface="DejaVu Serif Condensed" pitchFamily="18" charset="0"/>
                <a:ea typeface="DejaVu Serif Condensed" pitchFamily="18" charset="0"/>
              </a:rPr>
              <a:t>Атомфлот</a:t>
            </a:r>
            <a:r>
              <a:rPr lang="ru-RU" sz="2400" b="1" dirty="0">
                <a:solidFill>
                  <a:schemeClr val="bg1"/>
                </a:solidFill>
                <a:latin typeface="DejaVu Serif Condensed" pitchFamily="18" charset="0"/>
                <a:ea typeface="DejaVu Serif Condensed" pitchFamily="18" charset="0"/>
              </a:rPr>
              <a:t>» в решении проблем «исторического наследия» </a:t>
            </a:r>
          </a:p>
        </p:txBody>
      </p:sp>
      <p:pic>
        <p:nvPicPr>
          <p:cNvPr id="6" name="Picture 2" descr="C:\Documents and Settings\koles\Рабочий стол\росатомлот ЛОГО англ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188640"/>
            <a:ext cx="817629" cy="122413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sx="104000" sy="104000" algn="tl" rotWithShape="0">
              <a:prstClr val="black">
                <a:alpha val="78000"/>
              </a:prstClr>
            </a:outerShdw>
          </a:effectLst>
        </p:spPr>
      </p:pic>
      <p:cxnSp>
        <p:nvCxnSpPr>
          <p:cNvPr id="7" name="Прямая соединительная линия 6"/>
          <p:cNvCxnSpPr/>
          <p:nvPr/>
        </p:nvCxnSpPr>
        <p:spPr>
          <a:xfrm flipH="1">
            <a:off x="2123728" y="6525344"/>
            <a:ext cx="7020272" cy="0"/>
          </a:xfrm>
          <a:prstGeom prst="line">
            <a:avLst/>
          </a:prstGeom>
          <a:ln w="31750" cap="sq">
            <a:solidFill>
              <a:schemeClr val="tx2"/>
            </a:solidFill>
            <a:beve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7"/>
          <p:cNvSpPr txBox="1">
            <a:spLocks/>
          </p:cNvSpPr>
          <p:nvPr/>
        </p:nvSpPr>
        <p:spPr>
          <a:xfrm>
            <a:off x="7092280" y="6525344"/>
            <a:ext cx="2051720" cy="332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WWW.ROSATOMFLOT.RU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467544" y="1700809"/>
            <a:ext cx="8229600" cy="4752527"/>
          </a:xfrm>
        </p:spPr>
        <p:txBody>
          <a:bodyPr>
            <a:normAutofit/>
          </a:bodyPr>
          <a:lstStyle/>
          <a:p>
            <a:pPr marL="0" indent="447675" algn="just">
              <a:buAutoNum type="arabicPeriod" startAt="6"/>
            </a:pPr>
            <a:r>
              <a:rPr lang="ru-RU" sz="2400" b="1" dirty="0" smtClean="0">
                <a:latin typeface="DejaVu Serif Condensed" pitchFamily="18" charset="0"/>
                <a:ea typeface="DejaVu Serif Condensed" pitchFamily="18" charset="0"/>
              </a:rPr>
              <a:t>Вывоз </a:t>
            </a:r>
            <a:r>
              <a:rPr lang="ru-RU" sz="2400" b="1" dirty="0" smtClean="0">
                <a:latin typeface="DejaVu Serif Condensed" pitchFamily="18" charset="0"/>
                <a:ea typeface="DejaVu Serif Condensed" pitchFamily="18" charset="0"/>
              </a:rPr>
              <a:t>ОЯТ из г. Андреева.</a:t>
            </a:r>
          </a:p>
          <a:p>
            <a:pPr marL="0" indent="447675" algn="just">
              <a:buAutoNum type="arabicPeriod" startAt="6"/>
            </a:pPr>
            <a:r>
              <a:rPr lang="ru-RU" sz="2400" b="1" dirty="0" smtClean="0">
                <a:latin typeface="DejaVu Serif Condensed" pitchFamily="18" charset="0"/>
                <a:ea typeface="DejaVu Serif Condensed" pitchFamily="18" charset="0"/>
              </a:rPr>
              <a:t>Транспортировка упаковок ТРО с п. Гремиха и г. Андреева в ПДХ Сайда.</a:t>
            </a:r>
          </a:p>
          <a:p>
            <a:pPr marL="0" indent="447675" algn="just">
              <a:buAutoNum type="arabicPeriod" startAt="6"/>
            </a:pPr>
            <a:r>
              <a:rPr lang="ru-RU" sz="2400" b="1" dirty="0" smtClean="0">
                <a:latin typeface="DejaVu Serif Condensed" pitchFamily="18" charset="0"/>
                <a:ea typeface="DejaVu Serif Condensed" pitchFamily="18" charset="0"/>
              </a:rPr>
              <a:t>Доставка контейнеров ТУК-143 в п. Гремиха и вывоз ОВЧ в ПДХ Сайда.</a:t>
            </a:r>
          </a:p>
          <a:p>
            <a:pPr marL="0" indent="447675" algn="just">
              <a:buAutoNum type="arabicPeriod" startAt="6"/>
            </a:pPr>
            <a:r>
              <a:rPr lang="ru-RU" sz="2400" b="1" dirty="0" smtClean="0">
                <a:latin typeface="DejaVu Serif Condensed" pitchFamily="18" charset="0"/>
                <a:ea typeface="DejaVu Serif Condensed" pitchFamily="18" charset="0"/>
              </a:rPr>
              <a:t>Участие в разработке документации и испытаниях оборудования для обращения с ОЯТ.</a:t>
            </a:r>
          </a:p>
          <a:p>
            <a:pPr marL="0" indent="447675" algn="just">
              <a:buNone/>
            </a:pPr>
            <a:endParaRPr lang="ru-RU" sz="2400" dirty="0" smtClean="0">
              <a:latin typeface="DejaVu Serif Condensed" pitchFamily="18" charset="0"/>
              <a:ea typeface="DejaVu Serif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144000" cy="10801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115616" y="260648"/>
            <a:ext cx="6912768" cy="10801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ejaVu Serif Condensed" pitchFamily="18" charset="0"/>
              <a:ea typeface="DejaVu Serif Condensed" pitchFamily="18" charset="0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ejaVu Serif Condensed" pitchFamily="18" charset="0"/>
                <a:ea typeface="DejaVu Serif Condensed" pitchFamily="18" charset="0"/>
                <a:cs typeface="+mj-cs"/>
              </a:rPr>
              <a:t>Перегрузка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ejaVu Serif Condensed" pitchFamily="18" charset="0"/>
                <a:ea typeface="DejaVu Serif Condensed" pitchFamily="18" charset="0"/>
                <a:cs typeface="+mj-cs"/>
              </a:rPr>
              <a:t>ОЯТ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ejaVu Serif Condensed" pitchFamily="18" charset="0"/>
                <a:ea typeface="DejaVu Serif Condensed" pitchFamily="18" charset="0"/>
                <a:cs typeface="+mj-cs"/>
              </a:rPr>
              <a:t> утилизируемой АПЛ: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ejaVu Serif Condensed" pitchFamily="18" charset="0"/>
              <a:ea typeface="DejaVu Serif Condensed" pitchFamily="18" charset="0"/>
              <a:cs typeface="+mj-cs"/>
            </a:endParaRPr>
          </a:p>
        </p:txBody>
      </p:sp>
      <p:pic>
        <p:nvPicPr>
          <p:cNvPr id="4" name="Picture 2" descr="C:\Documents and Settings\koles\Рабочий стол\росатомлот ЛОГО англ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188640"/>
            <a:ext cx="817629" cy="122413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sx="104000" sy="104000" algn="tl" rotWithShape="0">
              <a:prstClr val="black">
                <a:alpha val="78000"/>
              </a:prstClr>
            </a:outerShdw>
          </a:effectLst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2123728" y="6525344"/>
            <a:ext cx="7020272" cy="0"/>
          </a:xfrm>
          <a:prstGeom prst="line">
            <a:avLst/>
          </a:prstGeom>
          <a:ln w="31750" cap="sq">
            <a:solidFill>
              <a:schemeClr val="tx2"/>
            </a:solidFill>
            <a:beve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7"/>
          <p:cNvSpPr txBox="1">
            <a:spLocks/>
          </p:cNvSpPr>
          <p:nvPr/>
        </p:nvSpPr>
        <p:spPr>
          <a:xfrm>
            <a:off x="7092280" y="6525344"/>
            <a:ext cx="2051720" cy="332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WWW.ROSATOMFLOT.RU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C:\Documents and Settings\Tkachenko-DA\Рабочий стол\P10003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412776"/>
            <a:ext cx="6696744" cy="50225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3202</TotalTime>
  <Words>1490</Words>
  <Application>Microsoft Office PowerPoint</Application>
  <PresentationFormat>Экран (4:3)</PresentationFormat>
  <Paragraphs>274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Проблемы исторического наследия и ход их решения на ФГУП «Атомфлот»</vt:lpstr>
      <vt:lpstr>Основные виды деятельности  ФГУП «Атомфлот»</vt:lpstr>
      <vt:lpstr>Проблемы «исторического наследия» на ФГУП «Атомфлот»</vt:lpstr>
      <vt:lpstr>Направления решения проблем «исторического наследия»</vt:lpstr>
      <vt:lpstr>Презентация PowerPoint</vt:lpstr>
      <vt:lpstr>Презентация PowerPoint</vt:lpstr>
      <vt:lpstr>Участие ФГУП «Атомфлот» в решении проблем «исторического наследия» </vt:lpstr>
      <vt:lpstr>Участие ФГУП «Атомфлот» в решении проблем «исторического наследия»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Система автоматизированного радиационного мониторинга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Проекты, финансируемые за счет средств МТП:</vt:lpstr>
      <vt:lpstr>Презентация PowerPoint</vt:lpstr>
      <vt:lpstr>Презентация PowerPoint</vt:lpstr>
      <vt:lpstr>Проекты, финансируемые за счет средств МТП:</vt:lpstr>
      <vt:lpstr>Проекты, финансируемые за счет средств МТП:</vt:lpstr>
      <vt:lpstr>Проекты, финансируемые за счет средств МТП:</vt:lpstr>
      <vt:lpstr>Проекты, финансируемые за счет средств МТП:</vt:lpstr>
      <vt:lpstr>Проекты, финансируемые за счет средств МТП:</vt:lpstr>
      <vt:lpstr>Проекты, финансируемые за счет средств МТП:</vt:lpstr>
      <vt:lpstr>Планируемые к выполнению проекты:</vt:lpstr>
      <vt:lpstr>Презентация PowerPoint</vt:lpstr>
    </vt:vector>
  </TitlesOfParts>
  <Company>Mr White Entertainment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Mihail</dc:creator>
  <cp:lastModifiedBy>Абрамов</cp:lastModifiedBy>
  <cp:revision>410</cp:revision>
  <cp:lastPrinted>2014-03-17T06:42:18Z</cp:lastPrinted>
  <dcterms:created xsi:type="dcterms:W3CDTF">2011-01-06T20:07:43Z</dcterms:created>
  <dcterms:modified xsi:type="dcterms:W3CDTF">2014-03-17T14:12:20Z</dcterms:modified>
</cp:coreProperties>
</file>